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4"/>
  </p:sldMasterIdLst>
  <p:notesMasterIdLst>
    <p:notesMasterId r:id="rId24"/>
  </p:notesMasterIdLst>
  <p:handoutMasterIdLst>
    <p:handoutMasterId r:id="rId25"/>
  </p:handoutMasterIdLst>
  <p:sldIdLst>
    <p:sldId id="449" r:id="rId5"/>
    <p:sldId id="547" r:id="rId6"/>
    <p:sldId id="548" r:id="rId7"/>
    <p:sldId id="493" r:id="rId8"/>
    <p:sldId id="535" r:id="rId9"/>
    <p:sldId id="416" r:id="rId10"/>
    <p:sldId id="549" r:id="rId11"/>
    <p:sldId id="551" r:id="rId12"/>
    <p:sldId id="553" r:id="rId13"/>
    <p:sldId id="536" r:id="rId14"/>
    <p:sldId id="556" r:id="rId15"/>
    <p:sldId id="555" r:id="rId16"/>
    <p:sldId id="554" r:id="rId17"/>
    <p:sldId id="538" r:id="rId18"/>
    <p:sldId id="540" r:id="rId19"/>
    <p:sldId id="542" r:id="rId20"/>
    <p:sldId id="541" r:id="rId21"/>
    <p:sldId id="545" r:id="rId22"/>
    <p:sldId id="550" r:id="rId23"/>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65B65A"/>
    <a:srgbClr val="5A2359"/>
    <a:srgbClr val="F0536A"/>
    <a:srgbClr val="F2F2F2"/>
    <a:srgbClr val="E10598"/>
    <a:srgbClr val="708DEA"/>
    <a:srgbClr val="002395"/>
    <a:srgbClr val="90AA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00FAAA-D543-42AC-9B33-3203B33F5738}" v="43" dt="2020-02-04T09:40:39.0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83" autoAdjust="0"/>
    <p:restoredTop sz="85429" autoAdjust="0"/>
  </p:normalViewPr>
  <p:slideViewPr>
    <p:cSldViewPr snapToGrid="0" snapToObjects="1">
      <p:cViewPr varScale="1">
        <p:scale>
          <a:sx n="74" d="100"/>
          <a:sy n="74" d="100"/>
        </p:scale>
        <p:origin x="1402" y="29"/>
      </p:cViewPr>
      <p:guideLst>
        <p:guide orient="horz" pos="1620"/>
        <p:guide pos="2880"/>
      </p:guideLst>
    </p:cSldViewPr>
  </p:slideViewPr>
  <p:outlineViewPr>
    <p:cViewPr>
      <p:scale>
        <a:sx n="33" d="100"/>
        <a:sy n="33" d="100"/>
      </p:scale>
      <p:origin x="0" y="3990"/>
    </p:cViewPr>
  </p:outlineViewPr>
  <p:notesTextViewPr>
    <p:cViewPr>
      <p:scale>
        <a:sx n="100" d="100"/>
        <a:sy n="100" d="100"/>
      </p:scale>
      <p:origin x="0" y="0"/>
    </p:cViewPr>
  </p:notesTextViewPr>
  <p:gridSpacing cx="72237" cy="72237"/>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1B951D-7CED-4719-A058-FEC1806076D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39A2A44C-31B5-433E-9FFC-1DF9A4343BB3}">
      <dgm:prSet phldrT="[Text]" custT="1"/>
      <dgm:spPr>
        <a:solidFill>
          <a:schemeClr val="accent2"/>
        </a:solidFill>
      </dgm:spPr>
      <dgm:t>
        <a:bodyPr/>
        <a:lstStyle/>
        <a:p>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gm:t>
    </dgm:pt>
    <dgm:pt modelId="{7F6399F3-82D5-405F-A167-69F820BC4AFC}" type="sibTrans" cxnId="{618E00FF-6BF3-4406-90A3-D986AD169A75}">
      <dgm:prSet/>
      <dgm:spPr/>
      <dgm:t>
        <a:bodyPr/>
        <a:lstStyle/>
        <a:p>
          <a:endParaRPr lang="en-US" sz="1500"/>
        </a:p>
      </dgm:t>
    </dgm:pt>
    <dgm:pt modelId="{2410C5B8-0F53-411A-BC5C-89D5068DBC57}" type="parTrans" cxnId="{618E00FF-6BF3-4406-90A3-D986AD169A75}">
      <dgm:prSet/>
      <dgm:spPr/>
      <dgm:t>
        <a:bodyPr/>
        <a:lstStyle/>
        <a:p>
          <a:endParaRPr lang="en-US" sz="1500"/>
        </a:p>
      </dgm:t>
    </dgm:pt>
    <dgm:pt modelId="{0737BFC4-EB8C-41B9-9FE2-21BEB6149A0F}">
      <dgm:prSet phldrT="[Text]" custT="1"/>
      <dgm:spPr/>
      <dgm:t>
        <a:bodyPr/>
        <a:lstStyle/>
        <a:p>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gm:t>
    </dgm:pt>
    <dgm:pt modelId="{ADD92903-E0A2-4B21-BE0A-12F1BE11FC90}" type="sibTrans" cxnId="{82CA46DA-74D3-4977-9438-B2E5A7D5C99E}">
      <dgm:prSet/>
      <dgm:spPr/>
      <dgm:t>
        <a:bodyPr/>
        <a:lstStyle/>
        <a:p>
          <a:endParaRPr lang="en-US" sz="1500"/>
        </a:p>
      </dgm:t>
    </dgm:pt>
    <dgm:pt modelId="{17A6CDFC-4147-4337-95BE-14B3E6990775}" type="parTrans" cxnId="{82CA46DA-74D3-4977-9438-B2E5A7D5C99E}">
      <dgm:prSet/>
      <dgm:spPr/>
      <dgm:t>
        <a:bodyPr/>
        <a:lstStyle/>
        <a:p>
          <a:endParaRPr lang="en-US" sz="1500"/>
        </a:p>
      </dgm:t>
    </dgm:pt>
    <dgm:pt modelId="{4AD8ADB9-622F-48EC-8A52-0F8AA0F80B64}">
      <dgm:prSet phldrT="[Text]" custT="1"/>
      <dgm:spPr>
        <a:solidFill>
          <a:schemeClr val="accent5"/>
        </a:solidFill>
      </dgm:spPr>
      <dgm:t>
        <a:bodyPr/>
        <a:lstStyle/>
        <a:p>
          <a:r>
            <a:rPr lang="en-GB" sz="1500" b="1" dirty="0">
              <a:solidFill>
                <a:schemeClr val="tx2">
                  <a:lumMod val="75000"/>
                </a:schemeClr>
              </a:solidFill>
            </a:rPr>
            <a:t>Sale Deal Identifier </a:t>
          </a:r>
          <a:r>
            <a:rPr lang="en-GB" sz="1500" dirty="0"/>
            <a:t>module runs on </a:t>
          </a:r>
          <a:r>
            <a:rPr lang="en-GB" sz="1500" b="0" dirty="0"/>
            <a:t>all journal articles </a:t>
          </a:r>
        </a:p>
      </dgm:t>
    </dgm:pt>
    <dgm:pt modelId="{62456234-ADD2-487B-93B1-7F426B252CF5}" type="sibTrans" cxnId="{EDFDB793-AEF1-488B-BA4C-D074085D48A0}">
      <dgm:prSet/>
      <dgm:spPr/>
      <dgm:t>
        <a:bodyPr/>
        <a:lstStyle/>
        <a:p>
          <a:endParaRPr lang="en-US" sz="1500"/>
        </a:p>
      </dgm:t>
    </dgm:pt>
    <dgm:pt modelId="{A6A1D35D-6932-4C3D-8BAF-834DF1CB6250}" type="parTrans" cxnId="{EDFDB793-AEF1-488B-BA4C-D074085D48A0}">
      <dgm:prSet/>
      <dgm:spPr/>
      <dgm:t>
        <a:bodyPr/>
        <a:lstStyle/>
        <a:p>
          <a:endParaRPr lang="en-US" sz="1500"/>
        </a:p>
      </dgm:t>
    </dgm:pt>
    <dgm:pt modelId="{D9F0C548-3407-4040-A163-FF627DC6B8AC}">
      <dgm:prSet phldrT="[Text]" custT="1"/>
      <dgm:spPr>
        <a:solidFill>
          <a:schemeClr val="accent6"/>
        </a:solidFill>
      </dgm:spPr>
      <dgm:t>
        <a:bodyPr/>
        <a:lstStyle/>
        <a:p>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gm:t>
    </dgm:pt>
    <dgm:pt modelId="{79ACF100-A59C-476F-9BE4-6CC53C1FEE54}" type="sibTrans" cxnId="{1E2670D5-0620-4692-B2D8-BC37F7172C93}">
      <dgm:prSet/>
      <dgm:spPr/>
      <dgm:t>
        <a:bodyPr/>
        <a:lstStyle/>
        <a:p>
          <a:endParaRPr lang="en-US" sz="1500"/>
        </a:p>
      </dgm:t>
    </dgm:pt>
    <dgm:pt modelId="{29C8D0CD-0622-4F17-BF4E-CCD3B81071B0}" type="parTrans" cxnId="{1E2670D5-0620-4692-B2D8-BC37F7172C93}">
      <dgm:prSet/>
      <dgm:spPr/>
      <dgm:t>
        <a:bodyPr/>
        <a:lstStyle/>
        <a:p>
          <a:endParaRPr lang="en-US" sz="1500"/>
        </a:p>
      </dgm:t>
    </dgm:pt>
    <dgm:pt modelId="{5D488CB8-F910-4EF8-831B-03A45428F4F2}">
      <dgm:prSet phldrT="[Text]" custT="1"/>
      <dgm:spPr>
        <a:solidFill>
          <a:schemeClr val="accent6"/>
        </a:solidFill>
      </dgm:spPr>
      <dgm:t>
        <a:bodyPr/>
        <a:lstStyle/>
        <a:p>
          <a:r>
            <a:rPr lang="en-GB" sz="1500" dirty="0"/>
            <a:t>Then…</a:t>
          </a:r>
        </a:p>
      </dgm:t>
    </dgm:pt>
    <dgm:pt modelId="{45217D91-17B7-4994-BCC4-635623AC2B22}" type="sibTrans" cxnId="{F46C0204-3F5D-456E-A727-FAF8B1EB1DD4}">
      <dgm:prSet/>
      <dgm:spPr/>
      <dgm:t>
        <a:bodyPr/>
        <a:lstStyle/>
        <a:p>
          <a:endParaRPr lang="en-US" sz="1500"/>
        </a:p>
      </dgm:t>
    </dgm:pt>
    <dgm:pt modelId="{BECA4D35-7EF4-4F3F-ABC0-FD83AA3A64AF}" type="parTrans" cxnId="{F46C0204-3F5D-456E-A727-FAF8B1EB1DD4}">
      <dgm:prSet/>
      <dgm:spPr/>
      <dgm:t>
        <a:bodyPr/>
        <a:lstStyle/>
        <a:p>
          <a:endParaRPr lang="en-US" sz="1500"/>
        </a:p>
      </dgm:t>
    </dgm:pt>
    <dgm:pt modelId="{82C76135-18E1-4C64-8FE4-8679AA9960FF}" type="pres">
      <dgm:prSet presAssocID="{C31B951D-7CED-4719-A058-FEC1806076D2}" presName="Name0" presStyleCnt="0">
        <dgm:presLayoutVars>
          <dgm:dir/>
          <dgm:animLvl val="lvl"/>
          <dgm:resizeHandles val="exact"/>
        </dgm:presLayoutVars>
      </dgm:prSet>
      <dgm:spPr/>
    </dgm:pt>
    <dgm:pt modelId="{FE9B4F55-57B7-49CC-AE34-DB6728B2991A}" type="pres">
      <dgm:prSet presAssocID="{5D488CB8-F910-4EF8-831B-03A45428F4F2}" presName="boxAndChildren" presStyleCnt="0"/>
      <dgm:spPr/>
    </dgm:pt>
    <dgm:pt modelId="{4D52EF96-50DC-476B-955D-2C207B31B346}" type="pres">
      <dgm:prSet presAssocID="{5D488CB8-F910-4EF8-831B-03A45428F4F2}" presName="parentTextBox" presStyleLbl="node1" presStyleIdx="0" presStyleCnt="5" custScaleY="134828"/>
      <dgm:spPr/>
    </dgm:pt>
    <dgm:pt modelId="{704D1B90-AEFD-4076-8605-A91819A06E07}" type="pres">
      <dgm:prSet presAssocID="{79ACF100-A59C-476F-9BE4-6CC53C1FEE54}" presName="sp" presStyleCnt="0"/>
      <dgm:spPr/>
    </dgm:pt>
    <dgm:pt modelId="{C4B1FC4B-A76F-40AE-BB01-643808D32F23}" type="pres">
      <dgm:prSet presAssocID="{D9F0C548-3407-4040-A163-FF627DC6B8AC}" presName="arrowAndChildren" presStyleCnt="0"/>
      <dgm:spPr/>
    </dgm:pt>
    <dgm:pt modelId="{789BAD44-C0A1-4B71-987F-F17A08BA8284}" type="pres">
      <dgm:prSet presAssocID="{D9F0C548-3407-4040-A163-FF627DC6B8AC}" presName="parentTextArrow" presStyleLbl="node1" presStyleIdx="1" presStyleCnt="5" custScaleY="222731" custLinFactNeighborX="-40215" custLinFactNeighborY="3268"/>
      <dgm:spPr/>
    </dgm:pt>
    <dgm:pt modelId="{70E00319-26BB-4E2F-9413-22A82DD3A4C9}" type="pres">
      <dgm:prSet presAssocID="{62456234-ADD2-487B-93B1-7F426B252CF5}" presName="sp" presStyleCnt="0"/>
      <dgm:spPr/>
    </dgm:pt>
    <dgm:pt modelId="{EEE8E614-759A-446B-AF49-538A75B57869}" type="pres">
      <dgm:prSet presAssocID="{4AD8ADB9-622F-48EC-8A52-0F8AA0F80B64}" presName="arrowAndChildren" presStyleCnt="0"/>
      <dgm:spPr/>
    </dgm:pt>
    <dgm:pt modelId="{ACE3240D-6B34-4418-BA38-B15416ABC976}" type="pres">
      <dgm:prSet presAssocID="{4AD8ADB9-622F-48EC-8A52-0F8AA0F80B64}" presName="parentTextArrow" presStyleLbl="node1" presStyleIdx="2" presStyleCnt="5" custScaleY="163548"/>
      <dgm:spPr/>
    </dgm:pt>
    <dgm:pt modelId="{55FF78C5-7913-4005-B4C2-F8C917DA436D}" type="pres">
      <dgm:prSet presAssocID="{ADD92903-E0A2-4B21-BE0A-12F1BE11FC90}" presName="sp" presStyleCnt="0"/>
      <dgm:spPr/>
    </dgm:pt>
    <dgm:pt modelId="{F67F8DE8-3E7E-49A5-ADA2-E00562C42989}" type="pres">
      <dgm:prSet presAssocID="{0737BFC4-EB8C-41B9-9FE2-21BEB6149A0F}" presName="arrowAndChildren" presStyleCnt="0"/>
      <dgm:spPr/>
    </dgm:pt>
    <dgm:pt modelId="{FD740306-D385-4C8E-A396-BA7FB151071E}" type="pres">
      <dgm:prSet presAssocID="{0737BFC4-EB8C-41B9-9FE2-21BEB6149A0F}" presName="parentTextArrow" presStyleLbl="node1" presStyleIdx="3" presStyleCnt="5" custScaleY="228693"/>
      <dgm:spPr/>
    </dgm:pt>
    <dgm:pt modelId="{777DF57B-FDE2-44FA-88F2-EF2BBC7F1EEA}" type="pres">
      <dgm:prSet presAssocID="{7F6399F3-82D5-405F-A167-69F820BC4AFC}" presName="sp" presStyleCnt="0"/>
      <dgm:spPr/>
    </dgm:pt>
    <dgm:pt modelId="{26D65DF9-BE86-4674-A223-3281FEE752E6}" type="pres">
      <dgm:prSet presAssocID="{39A2A44C-31B5-433E-9FFC-1DF9A4343BB3}" presName="arrowAndChildren" presStyleCnt="0"/>
      <dgm:spPr/>
    </dgm:pt>
    <dgm:pt modelId="{DB3E59E3-B5E1-423A-A641-540D1E6C800A}" type="pres">
      <dgm:prSet presAssocID="{39A2A44C-31B5-433E-9FFC-1DF9A4343BB3}" presName="parentTextArrow" presStyleLbl="node1" presStyleIdx="4" presStyleCnt="5" custScaleY="163548" custLinFactNeighborY="-30235"/>
      <dgm:spPr/>
    </dgm:pt>
  </dgm:ptLst>
  <dgm:cxnLst>
    <dgm:cxn modelId="{F46C0204-3F5D-456E-A727-FAF8B1EB1DD4}" srcId="{C31B951D-7CED-4719-A058-FEC1806076D2}" destId="{5D488CB8-F910-4EF8-831B-03A45428F4F2}" srcOrd="4" destOrd="0" parTransId="{BECA4D35-7EF4-4F3F-ABC0-FD83AA3A64AF}" sibTransId="{45217D91-17B7-4994-BCC4-635623AC2B22}"/>
    <dgm:cxn modelId="{BFF3F831-A13E-4DAB-8091-A65E8BD0F401}" type="presOf" srcId="{C31B951D-7CED-4719-A058-FEC1806076D2}" destId="{82C76135-18E1-4C64-8FE4-8679AA9960FF}" srcOrd="0" destOrd="0" presId="urn:microsoft.com/office/officeart/2005/8/layout/process4"/>
    <dgm:cxn modelId="{EDFDB793-AEF1-488B-BA4C-D074085D48A0}" srcId="{C31B951D-7CED-4719-A058-FEC1806076D2}" destId="{4AD8ADB9-622F-48EC-8A52-0F8AA0F80B64}" srcOrd="2" destOrd="0" parTransId="{A6A1D35D-6932-4C3D-8BAF-834DF1CB6250}" sibTransId="{62456234-ADD2-487B-93B1-7F426B252CF5}"/>
    <dgm:cxn modelId="{54B60E9D-0D52-4D65-BE46-CF3FB5BFF545}" type="presOf" srcId="{5D488CB8-F910-4EF8-831B-03A45428F4F2}" destId="{4D52EF96-50DC-476B-955D-2C207B31B346}" srcOrd="0" destOrd="0" presId="urn:microsoft.com/office/officeart/2005/8/layout/process4"/>
    <dgm:cxn modelId="{D7581AA5-1648-4485-9CEF-C1EDCF509007}" type="presOf" srcId="{39A2A44C-31B5-433E-9FFC-1DF9A4343BB3}" destId="{DB3E59E3-B5E1-423A-A641-540D1E6C800A}" srcOrd="0" destOrd="0" presId="urn:microsoft.com/office/officeart/2005/8/layout/process4"/>
    <dgm:cxn modelId="{4B0C78A5-01E6-4AE1-AFE1-BF9F61EE1841}" type="presOf" srcId="{D9F0C548-3407-4040-A163-FF627DC6B8AC}" destId="{789BAD44-C0A1-4B71-987F-F17A08BA8284}" srcOrd="0" destOrd="0" presId="urn:microsoft.com/office/officeart/2005/8/layout/process4"/>
    <dgm:cxn modelId="{04108CBE-8D42-4020-AB39-928AC3E3284B}" type="presOf" srcId="{4AD8ADB9-622F-48EC-8A52-0F8AA0F80B64}" destId="{ACE3240D-6B34-4418-BA38-B15416ABC976}" srcOrd="0" destOrd="0" presId="urn:microsoft.com/office/officeart/2005/8/layout/process4"/>
    <dgm:cxn modelId="{1E2670D5-0620-4692-B2D8-BC37F7172C93}" srcId="{C31B951D-7CED-4719-A058-FEC1806076D2}" destId="{D9F0C548-3407-4040-A163-FF627DC6B8AC}" srcOrd="3" destOrd="0" parTransId="{29C8D0CD-0622-4F17-BF4E-CCD3B81071B0}" sibTransId="{79ACF100-A59C-476F-9BE4-6CC53C1FEE54}"/>
    <dgm:cxn modelId="{82CA46DA-74D3-4977-9438-B2E5A7D5C99E}" srcId="{C31B951D-7CED-4719-A058-FEC1806076D2}" destId="{0737BFC4-EB8C-41B9-9FE2-21BEB6149A0F}" srcOrd="1" destOrd="0" parTransId="{17A6CDFC-4147-4337-95BE-14B3E6990775}" sibTransId="{ADD92903-E0A2-4B21-BE0A-12F1BE11FC90}"/>
    <dgm:cxn modelId="{881CADEA-FA15-4BD1-8A85-30B75AA6BCC4}" type="presOf" srcId="{0737BFC4-EB8C-41B9-9FE2-21BEB6149A0F}" destId="{FD740306-D385-4C8E-A396-BA7FB151071E}" srcOrd="0" destOrd="0" presId="urn:microsoft.com/office/officeart/2005/8/layout/process4"/>
    <dgm:cxn modelId="{618E00FF-6BF3-4406-90A3-D986AD169A75}" srcId="{C31B951D-7CED-4719-A058-FEC1806076D2}" destId="{39A2A44C-31B5-433E-9FFC-1DF9A4343BB3}" srcOrd="0" destOrd="0" parTransId="{2410C5B8-0F53-411A-BC5C-89D5068DBC57}" sibTransId="{7F6399F3-82D5-405F-A167-69F820BC4AFC}"/>
    <dgm:cxn modelId="{B453F259-625A-4DB2-87E3-70155100DC50}" type="presParOf" srcId="{82C76135-18E1-4C64-8FE4-8679AA9960FF}" destId="{FE9B4F55-57B7-49CC-AE34-DB6728B2991A}" srcOrd="0" destOrd="0" presId="urn:microsoft.com/office/officeart/2005/8/layout/process4"/>
    <dgm:cxn modelId="{AB6E9B09-887F-478C-93D3-4B8B9A4B8CD8}" type="presParOf" srcId="{FE9B4F55-57B7-49CC-AE34-DB6728B2991A}" destId="{4D52EF96-50DC-476B-955D-2C207B31B346}" srcOrd="0" destOrd="0" presId="urn:microsoft.com/office/officeart/2005/8/layout/process4"/>
    <dgm:cxn modelId="{6EA63C9A-8176-4C60-BDE7-FED6346B093D}" type="presParOf" srcId="{82C76135-18E1-4C64-8FE4-8679AA9960FF}" destId="{704D1B90-AEFD-4076-8605-A91819A06E07}" srcOrd="1" destOrd="0" presId="urn:microsoft.com/office/officeart/2005/8/layout/process4"/>
    <dgm:cxn modelId="{5C376C2A-1F8D-43A5-8429-7EB1377088A3}" type="presParOf" srcId="{82C76135-18E1-4C64-8FE4-8679AA9960FF}" destId="{C4B1FC4B-A76F-40AE-BB01-643808D32F23}" srcOrd="2" destOrd="0" presId="urn:microsoft.com/office/officeart/2005/8/layout/process4"/>
    <dgm:cxn modelId="{8D62B8DA-D6FD-4986-AD95-4103F619C857}" type="presParOf" srcId="{C4B1FC4B-A76F-40AE-BB01-643808D32F23}" destId="{789BAD44-C0A1-4B71-987F-F17A08BA8284}" srcOrd="0" destOrd="0" presId="urn:microsoft.com/office/officeart/2005/8/layout/process4"/>
    <dgm:cxn modelId="{150433B4-67C0-4465-AE18-D79562CB9CF1}" type="presParOf" srcId="{82C76135-18E1-4C64-8FE4-8679AA9960FF}" destId="{70E00319-26BB-4E2F-9413-22A82DD3A4C9}" srcOrd="3" destOrd="0" presId="urn:microsoft.com/office/officeart/2005/8/layout/process4"/>
    <dgm:cxn modelId="{690BD5B2-5C10-4371-9562-7FF42578854A}" type="presParOf" srcId="{82C76135-18E1-4C64-8FE4-8679AA9960FF}" destId="{EEE8E614-759A-446B-AF49-538A75B57869}" srcOrd="4" destOrd="0" presId="urn:microsoft.com/office/officeart/2005/8/layout/process4"/>
    <dgm:cxn modelId="{F59F4836-6BC5-488A-AA12-90329E562D43}" type="presParOf" srcId="{EEE8E614-759A-446B-AF49-538A75B57869}" destId="{ACE3240D-6B34-4418-BA38-B15416ABC976}" srcOrd="0" destOrd="0" presId="urn:microsoft.com/office/officeart/2005/8/layout/process4"/>
    <dgm:cxn modelId="{704E3E29-BA31-4F71-ACA2-A1F102AC4449}" type="presParOf" srcId="{82C76135-18E1-4C64-8FE4-8679AA9960FF}" destId="{55FF78C5-7913-4005-B4C2-F8C917DA436D}" srcOrd="5" destOrd="0" presId="urn:microsoft.com/office/officeart/2005/8/layout/process4"/>
    <dgm:cxn modelId="{9EB0AF73-F6F5-4D8E-BA7F-4DE2F6883C1C}" type="presParOf" srcId="{82C76135-18E1-4C64-8FE4-8679AA9960FF}" destId="{F67F8DE8-3E7E-49A5-ADA2-E00562C42989}" srcOrd="6" destOrd="0" presId="urn:microsoft.com/office/officeart/2005/8/layout/process4"/>
    <dgm:cxn modelId="{3045849A-92EF-4E5D-968F-B6D722C0F82C}" type="presParOf" srcId="{F67F8DE8-3E7E-49A5-ADA2-E00562C42989}" destId="{FD740306-D385-4C8E-A396-BA7FB151071E}" srcOrd="0" destOrd="0" presId="urn:microsoft.com/office/officeart/2005/8/layout/process4"/>
    <dgm:cxn modelId="{D1BDDD1F-8BAB-405D-A9D3-AA1794C02843}" type="presParOf" srcId="{82C76135-18E1-4C64-8FE4-8679AA9960FF}" destId="{777DF57B-FDE2-44FA-88F2-EF2BBC7F1EEA}" srcOrd="7" destOrd="0" presId="urn:microsoft.com/office/officeart/2005/8/layout/process4"/>
    <dgm:cxn modelId="{662FB524-38DA-4D79-BBF4-71EBBFEAACF4}" type="presParOf" srcId="{82C76135-18E1-4C64-8FE4-8679AA9960FF}" destId="{26D65DF9-BE86-4674-A223-3281FEE752E6}" srcOrd="8" destOrd="0" presId="urn:microsoft.com/office/officeart/2005/8/layout/process4"/>
    <dgm:cxn modelId="{C1E103E5-EA48-4CA6-B77B-7F37692A7F7B}" type="presParOf" srcId="{26D65DF9-BE86-4674-A223-3281FEE752E6}" destId="{DB3E59E3-B5E1-423A-A641-540D1E6C800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1B951D-7CED-4719-A058-FEC1806076D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39A2A44C-31B5-433E-9FFC-1DF9A4343BB3}">
      <dgm:prSet phldrT="[Text]" custT="1"/>
      <dgm:spPr>
        <a:solidFill>
          <a:schemeClr val="accent2"/>
        </a:solidFill>
      </dgm:spPr>
      <dgm:t>
        <a:bodyPr/>
        <a:lstStyle/>
        <a:p>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gm:t>
    </dgm:pt>
    <dgm:pt modelId="{7F6399F3-82D5-405F-A167-69F820BC4AFC}" type="sibTrans" cxnId="{618E00FF-6BF3-4406-90A3-D986AD169A75}">
      <dgm:prSet/>
      <dgm:spPr/>
      <dgm:t>
        <a:bodyPr/>
        <a:lstStyle/>
        <a:p>
          <a:endParaRPr lang="en-US" sz="1500"/>
        </a:p>
      </dgm:t>
    </dgm:pt>
    <dgm:pt modelId="{2410C5B8-0F53-411A-BC5C-89D5068DBC57}" type="parTrans" cxnId="{618E00FF-6BF3-4406-90A3-D986AD169A75}">
      <dgm:prSet/>
      <dgm:spPr/>
      <dgm:t>
        <a:bodyPr/>
        <a:lstStyle/>
        <a:p>
          <a:endParaRPr lang="en-US" sz="1500"/>
        </a:p>
      </dgm:t>
    </dgm:pt>
    <dgm:pt modelId="{0737BFC4-EB8C-41B9-9FE2-21BEB6149A0F}">
      <dgm:prSet phldrT="[Text]" custT="1"/>
      <dgm:spPr/>
      <dgm:t>
        <a:bodyPr/>
        <a:lstStyle/>
        <a:p>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gm:t>
    </dgm:pt>
    <dgm:pt modelId="{ADD92903-E0A2-4B21-BE0A-12F1BE11FC90}" type="sibTrans" cxnId="{82CA46DA-74D3-4977-9438-B2E5A7D5C99E}">
      <dgm:prSet/>
      <dgm:spPr/>
      <dgm:t>
        <a:bodyPr/>
        <a:lstStyle/>
        <a:p>
          <a:endParaRPr lang="en-US" sz="1500"/>
        </a:p>
      </dgm:t>
    </dgm:pt>
    <dgm:pt modelId="{17A6CDFC-4147-4337-95BE-14B3E6990775}" type="parTrans" cxnId="{82CA46DA-74D3-4977-9438-B2E5A7D5C99E}">
      <dgm:prSet/>
      <dgm:spPr/>
      <dgm:t>
        <a:bodyPr/>
        <a:lstStyle/>
        <a:p>
          <a:endParaRPr lang="en-US" sz="1500"/>
        </a:p>
      </dgm:t>
    </dgm:pt>
    <dgm:pt modelId="{4AD8ADB9-622F-48EC-8A52-0F8AA0F80B64}">
      <dgm:prSet phldrT="[Text]" custT="1"/>
      <dgm:spPr>
        <a:solidFill>
          <a:schemeClr val="accent5"/>
        </a:solidFill>
      </dgm:spPr>
      <dgm:t>
        <a:bodyPr/>
        <a:lstStyle/>
        <a:p>
          <a:r>
            <a:rPr lang="en-GB" sz="1500" b="1" dirty="0">
              <a:solidFill>
                <a:schemeClr val="tx2">
                  <a:lumMod val="75000"/>
                </a:schemeClr>
              </a:solidFill>
            </a:rPr>
            <a:t>Sales Deal Identifier </a:t>
          </a:r>
          <a:r>
            <a:rPr lang="en-GB" sz="1500" dirty="0"/>
            <a:t>module runs on </a:t>
          </a:r>
          <a:r>
            <a:rPr lang="en-GB" sz="1500" b="0" dirty="0"/>
            <a:t>all journal articles </a:t>
          </a:r>
        </a:p>
      </dgm:t>
    </dgm:pt>
    <dgm:pt modelId="{62456234-ADD2-487B-93B1-7F426B252CF5}" type="sibTrans" cxnId="{EDFDB793-AEF1-488B-BA4C-D074085D48A0}">
      <dgm:prSet/>
      <dgm:spPr/>
      <dgm:t>
        <a:bodyPr/>
        <a:lstStyle/>
        <a:p>
          <a:endParaRPr lang="en-US" sz="1500"/>
        </a:p>
      </dgm:t>
    </dgm:pt>
    <dgm:pt modelId="{A6A1D35D-6932-4C3D-8BAF-834DF1CB6250}" type="parTrans" cxnId="{EDFDB793-AEF1-488B-BA4C-D074085D48A0}">
      <dgm:prSet/>
      <dgm:spPr/>
      <dgm:t>
        <a:bodyPr/>
        <a:lstStyle/>
        <a:p>
          <a:endParaRPr lang="en-US" sz="1500"/>
        </a:p>
      </dgm:t>
    </dgm:pt>
    <dgm:pt modelId="{D9F0C548-3407-4040-A163-FF627DC6B8AC}">
      <dgm:prSet phldrT="[Text]" custT="1"/>
      <dgm:spPr>
        <a:solidFill>
          <a:schemeClr val="accent6"/>
        </a:solidFill>
      </dgm:spPr>
      <dgm:t>
        <a:bodyPr/>
        <a:lstStyle/>
        <a:p>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gm:t>
    </dgm:pt>
    <dgm:pt modelId="{79ACF100-A59C-476F-9BE4-6CC53C1FEE54}" type="sibTrans" cxnId="{1E2670D5-0620-4692-B2D8-BC37F7172C93}">
      <dgm:prSet/>
      <dgm:spPr/>
      <dgm:t>
        <a:bodyPr/>
        <a:lstStyle/>
        <a:p>
          <a:endParaRPr lang="en-US" sz="1500"/>
        </a:p>
      </dgm:t>
    </dgm:pt>
    <dgm:pt modelId="{29C8D0CD-0622-4F17-BF4E-CCD3B81071B0}" type="parTrans" cxnId="{1E2670D5-0620-4692-B2D8-BC37F7172C93}">
      <dgm:prSet/>
      <dgm:spPr/>
      <dgm:t>
        <a:bodyPr/>
        <a:lstStyle/>
        <a:p>
          <a:endParaRPr lang="en-US" sz="1500"/>
        </a:p>
      </dgm:t>
    </dgm:pt>
    <dgm:pt modelId="{5D488CB8-F910-4EF8-831B-03A45428F4F2}">
      <dgm:prSet phldrT="[Text]" custT="1"/>
      <dgm:spPr>
        <a:solidFill>
          <a:schemeClr val="accent6"/>
        </a:solidFill>
      </dgm:spPr>
      <dgm:t>
        <a:bodyPr/>
        <a:lstStyle/>
        <a:p>
          <a:r>
            <a:rPr lang="en-GB" sz="1500" dirty="0"/>
            <a:t>Then…</a:t>
          </a:r>
        </a:p>
      </dgm:t>
    </dgm:pt>
    <dgm:pt modelId="{45217D91-17B7-4994-BCC4-635623AC2B22}" type="sibTrans" cxnId="{F46C0204-3F5D-456E-A727-FAF8B1EB1DD4}">
      <dgm:prSet/>
      <dgm:spPr/>
      <dgm:t>
        <a:bodyPr/>
        <a:lstStyle/>
        <a:p>
          <a:endParaRPr lang="en-US" sz="1500"/>
        </a:p>
      </dgm:t>
    </dgm:pt>
    <dgm:pt modelId="{BECA4D35-7EF4-4F3F-ABC0-FD83AA3A64AF}" type="parTrans" cxnId="{F46C0204-3F5D-456E-A727-FAF8B1EB1DD4}">
      <dgm:prSet/>
      <dgm:spPr/>
      <dgm:t>
        <a:bodyPr/>
        <a:lstStyle/>
        <a:p>
          <a:endParaRPr lang="en-US" sz="1500"/>
        </a:p>
      </dgm:t>
    </dgm:pt>
    <dgm:pt modelId="{82C76135-18E1-4C64-8FE4-8679AA9960FF}" type="pres">
      <dgm:prSet presAssocID="{C31B951D-7CED-4719-A058-FEC1806076D2}" presName="Name0" presStyleCnt="0">
        <dgm:presLayoutVars>
          <dgm:dir/>
          <dgm:animLvl val="lvl"/>
          <dgm:resizeHandles val="exact"/>
        </dgm:presLayoutVars>
      </dgm:prSet>
      <dgm:spPr/>
    </dgm:pt>
    <dgm:pt modelId="{FE9B4F55-57B7-49CC-AE34-DB6728B2991A}" type="pres">
      <dgm:prSet presAssocID="{5D488CB8-F910-4EF8-831B-03A45428F4F2}" presName="boxAndChildren" presStyleCnt="0"/>
      <dgm:spPr/>
    </dgm:pt>
    <dgm:pt modelId="{4D52EF96-50DC-476B-955D-2C207B31B346}" type="pres">
      <dgm:prSet presAssocID="{5D488CB8-F910-4EF8-831B-03A45428F4F2}" presName="parentTextBox" presStyleLbl="node1" presStyleIdx="0" presStyleCnt="5" custScaleY="134828"/>
      <dgm:spPr/>
    </dgm:pt>
    <dgm:pt modelId="{704D1B90-AEFD-4076-8605-A91819A06E07}" type="pres">
      <dgm:prSet presAssocID="{79ACF100-A59C-476F-9BE4-6CC53C1FEE54}" presName="sp" presStyleCnt="0"/>
      <dgm:spPr/>
    </dgm:pt>
    <dgm:pt modelId="{C4B1FC4B-A76F-40AE-BB01-643808D32F23}" type="pres">
      <dgm:prSet presAssocID="{D9F0C548-3407-4040-A163-FF627DC6B8AC}" presName="arrowAndChildren" presStyleCnt="0"/>
      <dgm:spPr/>
    </dgm:pt>
    <dgm:pt modelId="{789BAD44-C0A1-4B71-987F-F17A08BA8284}" type="pres">
      <dgm:prSet presAssocID="{D9F0C548-3407-4040-A163-FF627DC6B8AC}" presName="parentTextArrow" presStyleLbl="node1" presStyleIdx="1" presStyleCnt="5" custScaleY="222731" custLinFactNeighborX="-40215" custLinFactNeighborY="3268"/>
      <dgm:spPr/>
    </dgm:pt>
    <dgm:pt modelId="{70E00319-26BB-4E2F-9413-22A82DD3A4C9}" type="pres">
      <dgm:prSet presAssocID="{62456234-ADD2-487B-93B1-7F426B252CF5}" presName="sp" presStyleCnt="0"/>
      <dgm:spPr/>
    </dgm:pt>
    <dgm:pt modelId="{EEE8E614-759A-446B-AF49-538A75B57869}" type="pres">
      <dgm:prSet presAssocID="{4AD8ADB9-622F-48EC-8A52-0F8AA0F80B64}" presName="arrowAndChildren" presStyleCnt="0"/>
      <dgm:spPr/>
    </dgm:pt>
    <dgm:pt modelId="{ACE3240D-6B34-4418-BA38-B15416ABC976}" type="pres">
      <dgm:prSet presAssocID="{4AD8ADB9-622F-48EC-8A52-0F8AA0F80B64}" presName="parentTextArrow" presStyleLbl="node1" presStyleIdx="2" presStyleCnt="5" custScaleY="163548"/>
      <dgm:spPr/>
    </dgm:pt>
    <dgm:pt modelId="{55FF78C5-7913-4005-B4C2-F8C917DA436D}" type="pres">
      <dgm:prSet presAssocID="{ADD92903-E0A2-4B21-BE0A-12F1BE11FC90}" presName="sp" presStyleCnt="0"/>
      <dgm:spPr/>
    </dgm:pt>
    <dgm:pt modelId="{F67F8DE8-3E7E-49A5-ADA2-E00562C42989}" type="pres">
      <dgm:prSet presAssocID="{0737BFC4-EB8C-41B9-9FE2-21BEB6149A0F}" presName="arrowAndChildren" presStyleCnt="0"/>
      <dgm:spPr/>
    </dgm:pt>
    <dgm:pt modelId="{FD740306-D385-4C8E-A396-BA7FB151071E}" type="pres">
      <dgm:prSet presAssocID="{0737BFC4-EB8C-41B9-9FE2-21BEB6149A0F}" presName="parentTextArrow" presStyleLbl="node1" presStyleIdx="3" presStyleCnt="5" custScaleY="228693"/>
      <dgm:spPr/>
    </dgm:pt>
    <dgm:pt modelId="{777DF57B-FDE2-44FA-88F2-EF2BBC7F1EEA}" type="pres">
      <dgm:prSet presAssocID="{7F6399F3-82D5-405F-A167-69F820BC4AFC}" presName="sp" presStyleCnt="0"/>
      <dgm:spPr/>
    </dgm:pt>
    <dgm:pt modelId="{26D65DF9-BE86-4674-A223-3281FEE752E6}" type="pres">
      <dgm:prSet presAssocID="{39A2A44C-31B5-433E-9FFC-1DF9A4343BB3}" presName="arrowAndChildren" presStyleCnt="0"/>
      <dgm:spPr/>
    </dgm:pt>
    <dgm:pt modelId="{DB3E59E3-B5E1-423A-A641-540D1E6C800A}" type="pres">
      <dgm:prSet presAssocID="{39A2A44C-31B5-433E-9FFC-1DF9A4343BB3}" presName="parentTextArrow" presStyleLbl="node1" presStyleIdx="4" presStyleCnt="5" custScaleY="163548" custLinFactNeighborY="-30235"/>
      <dgm:spPr/>
    </dgm:pt>
  </dgm:ptLst>
  <dgm:cxnLst>
    <dgm:cxn modelId="{F46C0204-3F5D-456E-A727-FAF8B1EB1DD4}" srcId="{C31B951D-7CED-4719-A058-FEC1806076D2}" destId="{5D488CB8-F910-4EF8-831B-03A45428F4F2}" srcOrd="4" destOrd="0" parTransId="{BECA4D35-7EF4-4F3F-ABC0-FD83AA3A64AF}" sibTransId="{45217D91-17B7-4994-BCC4-635623AC2B22}"/>
    <dgm:cxn modelId="{BFF3F831-A13E-4DAB-8091-A65E8BD0F401}" type="presOf" srcId="{C31B951D-7CED-4719-A058-FEC1806076D2}" destId="{82C76135-18E1-4C64-8FE4-8679AA9960FF}" srcOrd="0" destOrd="0" presId="urn:microsoft.com/office/officeart/2005/8/layout/process4"/>
    <dgm:cxn modelId="{EDFDB793-AEF1-488B-BA4C-D074085D48A0}" srcId="{C31B951D-7CED-4719-A058-FEC1806076D2}" destId="{4AD8ADB9-622F-48EC-8A52-0F8AA0F80B64}" srcOrd="2" destOrd="0" parTransId="{A6A1D35D-6932-4C3D-8BAF-834DF1CB6250}" sibTransId="{62456234-ADD2-487B-93B1-7F426B252CF5}"/>
    <dgm:cxn modelId="{54B60E9D-0D52-4D65-BE46-CF3FB5BFF545}" type="presOf" srcId="{5D488CB8-F910-4EF8-831B-03A45428F4F2}" destId="{4D52EF96-50DC-476B-955D-2C207B31B346}" srcOrd="0" destOrd="0" presId="urn:microsoft.com/office/officeart/2005/8/layout/process4"/>
    <dgm:cxn modelId="{D7581AA5-1648-4485-9CEF-C1EDCF509007}" type="presOf" srcId="{39A2A44C-31B5-433E-9FFC-1DF9A4343BB3}" destId="{DB3E59E3-B5E1-423A-A641-540D1E6C800A}" srcOrd="0" destOrd="0" presId="urn:microsoft.com/office/officeart/2005/8/layout/process4"/>
    <dgm:cxn modelId="{4B0C78A5-01E6-4AE1-AFE1-BF9F61EE1841}" type="presOf" srcId="{D9F0C548-3407-4040-A163-FF627DC6B8AC}" destId="{789BAD44-C0A1-4B71-987F-F17A08BA8284}" srcOrd="0" destOrd="0" presId="urn:microsoft.com/office/officeart/2005/8/layout/process4"/>
    <dgm:cxn modelId="{04108CBE-8D42-4020-AB39-928AC3E3284B}" type="presOf" srcId="{4AD8ADB9-622F-48EC-8A52-0F8AA0F80B64}" destId="{ACE3240D-6B34-4418-BA38-B15416ABC976}" srcOrd="0" destOrd="0" presId="urn:microsoft.com/office/officeart/2005/8/layout/process4"/>
    <dgm:cxn modelId="{1E2670D5-0620-4692-B2D8-BC37F7172C93}" srcId="{C31B951D-7CED-4719-A058-FEC1806076D2}" destId="{D9F0C548-3407-4040-A163-FF627DC6B8AC}" srcOrd="3" destOrd="0" parTransId="{29C8D0CD-0622-4F17-BF4E-CCD3B81071B0}" sibTransId="{79ACF100-A59C-476F-9BE4-6CC53C1FEE54}"/>
    <dgm:cxn modelId="{82CA46DA-74D3-4977-9438-B2E5A7D5C99E}" srcId="{C31B951D-7CED-4719-A058-FEC1806076D2}" destId="{0737BFC4-EB8C-41B9-9FE2-21BEB6149A0F}" srcOrd="1" destOrd="0" parTransId="{17A6CDFC-4147-4337-95BE-14B3E6990775}" sibTransId="{ADD92903-E0A2-4B21-BE0A-12F1BE11FC90}"/>
    <dgm:cxn modelId="{881CADEA-FA15-4BD1-8A85-30B75AA6BCC4}" type="presOf" srcId="{0737BFC4-EB8C-41B9-9FE2-21BEB6149A0F}" destId="{FD740306-D385-4C8E-A396-BA7FB151071E}" srcOrd="0" destOrd="0" presId="urn:microsoft.com/office/officeart/2005/8/layout/process4"/>
    <dgm:cxn modelId="{618E00FF-6BF3-4406-90A3-D986AD169A75}" srcId="{C31B951D-7CED-4719-A058-FEC1806076D2}" destId="{39A2A44C-31B5-433E-9FFC-1DF9A4343BB3}" srcOrd="0" destOrd="0" parTransId="{2410C5B8-0F53-411A-BC5C-89D5068DBC57}" sibTransId="{7F6399F3-82D5-405F-A167-69F820BC4AFC}"/>
    <dgm:cxn modelId="{B453F259-625A-4DB2-87E3-70155100DC50}" type="presParOf" srcId="{82C76135-18E1-4C64-8FE4-8679AA9960FF}" destId="{FE9B4F55-57B7-49CC-AE34-DB6728B2991A}" srcOrd="0" destOrd="0" presId="urn:microsoft.com/office/officeart/2005/8/layout/process4"/>
    <dgm:cxn modelId="{AB6E9B09-887F-478C-93D3-4B8B9A4B8CD8}" type="presParOf" srcId="{FE9B4F55-57B7-49CC-AE34-DB6728B2991A}" destId="{4D52EF96-50DC-476B-955D-2C207B31B346}" srcOrd="0" destOrd="0" presId="urn:microsoft.com/office/officeart/2005/8/layout/process4"/>
    <dgm:cxn modelId="{6EA63C9A-8176-4C60-BDE7-FED6346B093D}" type="presParOf" srcId="{82C76135-18E1-4C64-8FE4-8679AA9960FF}" destId="{704D1B90-AEFD-4076-8605-A91819A06E07}" srcOrd="1" destOrd="0" presId="urn:microsoft.com/office/officeart/2005/8/layout/process4"/>
    <dgm:cxn modelId="{5C376C2A-1F8D-43A5-8429-7EB1377088A3}" type="presParOf" srcId="{82C76135-18E1-4C64-8FE4-8679AA9960FF}" destId="{C4B1FC4B-A76F-40AE-BB01-643808D32F23}" srcOrd="2" destOrd="0" presId="urn:microsoft.com/office/officeart/2005/8/layout/process4"/>
    <dgm:cxn modelId="{8D62B8DA-D6FD-4986-AD95-4103F619C857}" type="presParOf" srcId="{C4B1FC4B-A76F-40AE-BB01-643808D32F23}" destId="{789BAD44-C0A1-4B71-987F-F17A08BA8284}" srcOrd="0" destOrd="0" presId="urn:microsoft.com/office/officeart/2005/8/layout/process4"/>
    <dgm:cxn modelId="{150433B4-67C0-4465-AE18-D79562CB9CF1}" type="presParOf" srcId="{82C76135-18E1-4C64-8FE4-8679AA9960FF}" destId="{70E00319-26BB-4E2F-9413-22A82DD3A4C9}" srcOrd="3" destOrd="0" presId="urn:microsoft.com/office/officeart/2005/8/layout/process4"/>
    <dgm:cxn modelId="{690BD5B2-5C10-4371-9562-7FF42578854A}" type="presParOf" srcId="{82C76135-18E1-4C64-8FE4-8679AA9960FF}" destId="{EEE8E614-759A-446B-AF49-538A75B57869}" srcOrd="4" destOrd="0" presId="urn:microsoft.com/office/officeart/2005/8/layout/process4"/>
    <dgm:cxn modelId="{F59F4836-6BC5-488A-AA12-90329E562D43}" type="presParOf" srcId="{EEE8E614-759A-446B-AF49-538A75B57869}" destId="{ACE3240D-6B34-4418-BA38-B15416ABC976}" srcOrd="0" destOrd="0" presId="urn:microsoft.com/office/officeart/2005/8/layout/process4"/>
    <dgm:cxn modelId="{704E3E29-BA31-4F71-ACA2-A1F102AC4449}" type="presParOf" srcId="{82C76135-18E1-4C64-8FE4-8679AA9960FF}" destId="{55FF78C5-7913-4005-B4C2-F8C917DA436D}" srcOrd="5" destOrd="0" presId="urn:microsoft.com/office/officeart/2005/8/layout/process4"/>
    <dgm:cxn modelId="{9EB0AF73-F6F5-4D8E-BA7F-4DE2F6883C1C}" type="presParOf" srcId="{82C76135-18E1-4C64-8FE4-8679AA9960FF}" destId="{F67F8DE8-3E7E-49A5-ADA2-E00562C42989}" srcOrd="6" destOrd="0" presId="urn:microsoft.com/office/officeart/2005/8/layout/process4"/>
    <dgm:cxn modelId="{3045849A-92EF-4E5D-968F-B6D722C0F82C}" type="presParOf" srcId="{F67F8DE8-3E7E-49A5-ADA2-E00562C42989}" destId="{FD740306-D385-4C8E-A396-BA7FB151071E}" srcOrd="0" destOrd="0" presId="urn:microsoft.com/office/officeart/2005/8/layout/process4"/>
    <dgm:cxn modelId="{D1BDDD1F-8BAB-405D-A9D3-AA1794C02843}" type="presParOf" srcId="{82C76135-18E1-4C64-8FE4-8679AA9960FF}" destId="{777DF57B-FDE2-44FA-88F2-EF2BBC7F1EEA}" srcOrd="7" destOrd="0" presId="urn:microsoft.com/office/officeart/2005/8/layout/process4"/>
    <dgm:cxn modelId="{662FB524-38DA-4D79-BBF4-71EBBFEAACF4}" type="presParOf" srcId="{82C76135-18E1-4C64-8FE4-8679AA9960FF}" destId="{26D65DF9-BE86-4674-A223-3281FEE752E6}" srcOrd="8" destOrd="0" presId="urn:microsoft.com/office/officeart/2005/8/layout/process4"/>
    <dgm:cxn modelId="{C1E103E5-EA48-4CA6-B77B-7F37692A7F7B}" type="presParOf" srcId="{26D65DF9-BE86-4674-A223-3281FEE752E6}" destId="{DB3E59E3-B5E1-423A-A641-540D1E6C800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2EF96-50DC-476B-955D-2C207B31B346}">
      <dsp:nvSpPr>
        <dsp:cNvPr id="0" name=""/>
        <dsp:cNvSpPr/>
      </dsp:nvSpPr>
      <dsp:spPr>
        <a:xfrm>
          <a:off x="0" y="3555595"/>
          <a:ext cx="5609855" cy="40213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Then…</a:t>
          </a:r>
        </a:p>
      </dsp:txBody>
      <dsp:txXfrm>
        <a:off x="0" y="3555595"/>
        <a:ext cx="5609855" cy="402133"/>
      </dsp:txXfrm>
    </dsp:sp>
    <dsp:sp modelId="{789BAD44-C0A1-4B71-987F-F17A08BA8284}">
      <dsp:nvSpPr>
        <dsp:cNvPr id="0" name=""/>
        <dsp:cNvSpPr/>
      </dsp:nvSpPr>
      <dsp:spPr>
        <a:xfrm rot="10800000">
          <a:off x="0" y="2553350"/>
          <a:ext cx="5609855" cy="1021709"/>
        </a:xfrm>
        <a:prstGeom prst="upArrowCallou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sp:txBody>
      <dsp:txXfrm rot="10800000">
        <a:off x="0" y="2553350"/>
        <a:ext cx="5609855" cy="663876"/>
      </dsp:txXfrm>
    </dsp:sp>
    <dsp:sp modelId="{ACE3240D-6B34-4418-BA38-B15416ABC976}">
      <dsp:nvSpPr>
        <dsp:cNvPr id="0" name=""/>
        <dsp:cNvSpPr/>
      </dsp:nvSpPr>
      <dsp:spPr>
        <a:xfrm rot="10800000">
          <a:off x="0" y="1792607"/>
          <a:ext cx="5609855" cy="750225"/>
        </a:xfrm>
        <a:prstGeom prst="upArrowCallou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2">
                  <a:lumMod val="75000"/>
                </a:schemeClr>
              </a:solidFill>
            </a:rPr>
            <a:t>Sale Deal Identifier </a:t>
          </a:r>
          <a:r>
            <a:rPr lang="en-GB" sz="1500" kern="1200" dirty="0"/>
            <a:t>module runs on </a:t>
          </a:r>
          <a:r>
            <a:rPr lang="en-GB" sz="1500" b="0" kern="1200" dirty="0"/>
            <a:t>all journal articles </a:t>
          </a:r>
        </a:p>
      </dsp:txBody>
      <dsp:txXfrm rot="10800000">
        <a:off x="0" y="1792607"/>
        <a:ext cx="5609855" cy="487474"/>
      </dsp:txXfrm>
    </dsp:sp>
    <dsp:sp modelId="{FD740306-D385-4C8E-A396-BA7FB151071E}">
      <dsp:nvSpPr>
        <dsp:cNvPr id="0" name=""/>
        <dsp:cNvSpPr/>
      </dsp:nvSpPr>
      <dsp:spPr>
        <a:xfrm rot="10800000">
          <a:off x="0" y="748023"/>
          <a:ext cx="5609855" cy="10490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sp:txBody>
      <dsp:txXfrm rot="10800000">
        <a:off x="0" y="748023"/>
        <a:ext cx="5609855" cy="681646"/>
      </dsp:txXfrm>
    </dsp:sp>
    <dsp:sp modelId="{DB3E59E3-B5E1-423A-A641-540D1E6C800A}">
      <dsp:nvSpPr>
        <dsp:cNvPr id="0" name=""/>
        <dsp:cNvSpPr/>
      </dsp:nvSpPr>
      <dsp:spPr>
        <a:xfrm rot="10800000">
          <a:off x="0" y="0"/>
          <a:ext cx="5609855" cy="750225"/>
        </a:xfrm>
        <a:prstGeom prst="upArrowCallou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sp:txBody>
      <dsp:txXfrm rot="10800000">
        <a:off x="0" y="0"/>
        <a:ext cx="5609855" cy="487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2EF96-50DC-476B-955D-2C207B31B346}">
      <dsp:nvSpPr>
        <dsp:cNvPr id="0" name=""/>
        <dsp:cNvSpPr/>
      </dsp:nvSpPr>
      <dsp:spPr>
        <a:xfrm>
          <a:off x="0" y="3555595"/>
          <a:ext cx="5609855" cy="40213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Then…</a:t>
          </a:r>
        </a:p>
      </dsp:txBody>
      <dsp:txXfrm>
        <a:off x="0" y="3555595"/>
        <a:ext cx="5609855" cy="402133"/>
      </dsp:txXfrm>
    </dsp:sp>
    <dsp:sp modelId="{789BAD44-C0A1-4B71-987F-F17A08BA8284}">
      <dsp:nvSpPr>
        <dsp:cNvPr id="0" name=""/>
        <dsp:cNvSpPr/>
      </dsp:nvSpPr>
      <dsp:spPr>
        <a:xfrm rot="10800000">
          <a:off x="0" y="2553350"/>
          <a:ext cx="5609855" cy="1021709"/>
        </a:xfrm>
        <a:prstGeom prst="upArrowCallou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kern="1200" dirty="0"/>
            <a:t>Eligible articles routed to </a:t>
          </a:r>
          <a:r>
            <a:rPr lang="en-GB" sz="1500" b="1" kern="1200" dirty="0">
              <a:solidFill>
                <a:srgbClr val="1B5BC6">
                  <a:lumMod val="75000"/>
                </a:srgbClr>
              </a:solidFill>
              <a:latin typeface="Arial"/>
              <a:ea typeface="+mn-ea"/>
              <a:cs typeface="+mn-cs"/>
            </a:rPr>
            <a:t>SAGE Open Access Portal</a:t>
          </a:r>
        </a:p>
      </dsp:txBody>
      <dsp:txXfrm rot="10800000">
        <a:off x="0" y="2553350"/>
        <a:ext cx="5609855" cy="663876"/>
      </dsp:txXfrm>
    </dsp:sp>
    <dsp:sp modelId="{ACE3240D-6B34-4418-BA38-B15416ABC976}">
      <dsp:nvSpPr>
        <dsp:cNvPr id="0" name=""/>
        <dsp:cNvSpPr/>
      </dsp:nvSpPr>
      <dsp:spPr>
        <a:xfrm rot="10800000">
          <a:off x="0" y="1792607"/>
          <a:ext cx="5609855" cy="750225"/>
        </a:xfrm>
        <a:prstGeom prst="upArrowCallou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chemeClr val="tx2">
                  <a:lumMod val="75000"/>
                </a:schemeClr>
              </a:solidFill>
            </a:rPr>
            <a:t>Sales Deal Identifier </a:t>
          </a:r>
          <a:r>
            <a:rPr lang="en-GB" sz="1500" kern="1200" dirty="0"/>
            <a:t>module runs on </a:t>
          </a:r>
          <a:r>
            <a:rPr lang="en-GB" sz="1500" b="0" kern="1200" dirty="0"/>
            <a:t>all journal articles </a:t>
          </a:r>
        </a:p>
      </dsp:txBody>
      <dsp:txXfrm rot="10800000">
        <a:off x="0" y="1792607"/>
        <a:ext cx="5609855" cy="487474"/>
      </dsp:txXfrm>
    </dsp:sp>
    <dsp:sp modelId="{FD740306-D385-4C8E-A396-BA7FB151071E}">
      <dsp:nvSpPr>
        <dsp:cNvPr id="0" name=""/>
        <dsp:cNvSpPr/>
      </dsp:nvSpPr>
      <dsp:spPr>
        <a:xfrm rot="10800000">
          <a:off x="0" y="748023"/>
          <a:ext cx="5609855" cy="10490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Production (SMART):</a:t>
          </a:r>
          <a:br>
            <a:rPr lang="en-GB" sz="1500" b="1" kern="1200" dirty="0"/>
          </a:br>
          <a:r>
            <a:rPr lang="en-GB" sz="1500" b="1" kern="1200" dirty="0"/>
            <a:t>Ringgold </a:t>
          </a:r>
          <a:r>
            <a:rPr lang="en-GB" sz="1500" kern="1200" dirty="0"/>
            <a:t>and </a:t>
          </a:r>
          <a:r>
            <a:rPr lang="en-GB" sz="1500" b="1" kern="1200" dirty="0"/>
            <a:t>OpenFunder ID </a:t>
          </a:r>
          <a:r>
            <a:rPr lang="en-GB" sz="1500" kern="1200" dirty="0"/>
            <a:t>metadata checks by SAGE Production</a:t>
          </a:r>
        </a:p>
      </dsp:txBody>
      <dsp:txXfrm rot="10800000">
        <a:off x="0" y="748023"/>
        <a:ext cx="5609855" cy="681646"/>
      </dsp:txXfrm>
    </dsp:sp>
    <dsp:sp modelId="{DB3E59E3-B5E1-423A-A641-540D1E6C800A}">
      <dsp:nvSpPr>
        <dsp:cNvPr id="0" name=""/>
        <dsp:cNvSpPr/>
      </dsp:nvSpPr>
      <dsp:spPr>
        <a:xfrm rot="10800000">
          <a:off x="0" y="0"/>
          <a:ext cx="5609855" cy="750225"/>
        </a:xfrm>
        <a:prstGeom prst="upArrowCallou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GB" sz="1500" b="1" kern="1200" dirty="0">
              <a:solidFill>
                <a:srgbClr val="1B5BC6">
                  <a:lumMod val="75000"/>
                </a:srgbClr>
              </a:solidFill>
              <a:latin typeface="Arial"/>
              <a:ea typeface="+mn-ea"/>
              <a:cs typeface="+mn-cs"/>
            </a:rPr>
            <a:t>Submission and Peer Review (</a:t>
          </a:r>
          <a:r>
            <a:rPr lang="en-GB" sz="1500" b="1" kern="1200" dirty="0" err="1">
              <a:solidFill>
                <a:srgbClr val="1B5BC6">
                  <a:lumMod val="75000"/>
                </a:srgbClr>
              </a:solidFill>
              <a:latin typeface="Arial"/>
              <a:ea typeface="+mn-ea"/>
              <a:cs typeface="+mn-cs"/>
            </a:rPr>
            <a:t>ScholarOne</a:t>
          </a:r>
          <a:r>
            <a:rPr lang="en-GB" sz="1500" b="1" kern="1200" dirty="0">
              <a:solidFill>
                <a:srgbClr val="1B5BC6">
                  <a:lumMod val="75000"/>
                </a:srgbClr>
              </a:solidFill>
              <a:latin typeface="Arial"/>
              <a:ea typeface="+mn-ea"/>
              <a:cs typeface="+mn-cs"/>
            </a:rPr>
            <a:t>): </a:t>
          </a:r>
          <a:br>
            <a:rPr lang="en-GB" sz="1500" b="1" kern="1200" dirty="0">
              <a:solidFill>
                <a:schemeClr val="tx2"/>
              </a:solidFill>
            </a:rPr>
          </a:br>
          <a:r>
            <a:rPr lang="en-GB" sz="1500" kern="1200" dirty="0">
              <a:solidFill>
                <a:srgbClr val="FFFFFF"/>
              </a:solidFill>
              <a:latin typeface="Arial"/>
              <a:ea typeface="+mn-ea"/>
              <a:cs typeface="+mn-cs"/>
            </a:rPr>
            <a:t>Author inputs institution (</a:t>
          </a:r>
          <a:r>
            <a:rPr lang="en-GB" sz="1500" b="1" kern="1200" dirty="0">
              <a:solidFill>
                <a:schemeClr val="bg1"/>
              </a:solidFill>
            </a:rPr>
            <a:t>Ringgold ID</a:t>
          </a:r>
          <a:r>
            <a:rPr lang="en-GB" sz="1500" kern="1200" dirty="0">
              <a:solidFill>
                <a:srgbClr val="FFFFFF"/>
              </a:solidFill>
              <a:latin typeface="Arial"/>
              <a:ea typeface="+mn-ea"/>
              <a:cs typeface="+mn-cs"/>
            </a:rPr>
            <a:t>)</a:t>
          </a:r>
        </a:p>
      </dsp:txBody>
      <dsp:txXfrm rot="10800000">
        <a:off x="0" y="0"/>
        <a:ext cx="5609855" cy="4874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02/06/2020</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02/06/2020</a:t>
            </a:fld>
            <a:endParaRPr lang="en-GB"/>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Intro…</a:t>
            </a:r>
          </a:p>
          <a:p>
            <a:pPr marL="0" marR="0" lvl="0" indent="0" algn="l" defTabSz="914400" rtl="0" eaLnBrk="0" fontAlgn="base" latinLnBrk="0" hangingPunct="0">
              <a:lnSpc>
                <a:spcPct val="100000"/>
              </a:lnSpc>
              <a:spcBef>
                <a:spcPct val="30000"/>
              </a:spcBef>
              <a:spcAft>
                <a:spcPct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a:t>
            </a:fld>
            <a:endParaRPr lang="en-GB"/>
          </a:p>
        </p:txBody>
      </p:sp>
    </p:spTree>
    <p:extLst>
      <p:ext uri="{BB962C8B-B14F-4D97-AF65-F5344CB8AC3E}">
        <p14:creationId xmlns:p14="http://schemas.microsoft.com/office/powerpoint/2010/main" val="2265447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Reason is required</a:t>
            </a:r>
          </a:p>
          <a:p>
            <a:r>
              <a:rPr lang="en-GB" dirty="0"/>
              <a:t>Author must let us know who they are</a:t>
            </a:r>
          </a:p>
          <a:p>
            <a:r>
              <a:rPr lang="en-GB" dirty="0"/>
              <a:t>Report on to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10</a:t>
            </a:fld>
            <a:endParaRPr lang="en-GB"/>
          </a:p>
        </p:txBody>
      </p:sp>
    </p:spTree>
    <p:extLst>
      <p:ext uri="{BB962C8B-B14F-4D97-AF65-F5344CB8AC3E}">
        <p14:creationId xmlns:p14="http://schemas.microsoft.com/office/powerpoint/2010/main" val="2934614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12</a:t>
            </a:fld>
            <a:endParaRPr lang="en-GB"/>
          </a:p>
        </p:txBody>
      </p:sp>
    </p:spTree>
    <p:extLst>
      <p:ext uri="{BB962C8B-B14F-4D97-AF65-F5344CB8AC3E}">
        <p14:creationId xmlns:p14="http://schemas.microsoft.com/office/powerpoint/2010/main" val="409392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13</a:t>
            </a:fld>
            <a:endParaRPr lang="en-GB"/>
          </a:p>
        </p:txBody>
      </p:sp>
    </p:spTree>
    <p:extLst>
      <p:ext uri="{BB962C8B-B14F-4D97-AF65-F5344CB8AC3E}">
        <p14:creationId xmlns:p14="http://schemas.microsoft.com/office/powerpoint/2010/main" val="1257568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screenshot of OA license selected email – goes to all authors</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14</a:t>
            </a:fld>
            <a:endParaRPr lang="en-GB"/>
          </a:p>
        </p:txBody>
      </p:sp>
    </p:spTree>
    <p:extLst>
      <p:ext uri="{BB962C8B-B14F-4D97-AF65-F5344CB8AC3E}">
        <p14:creationId xmlns:p14="http://schemas.microsoft.com/office/powerpoint/2010/main" val="402316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15</a:t>
            </a:fld>
            <a:endParaRPr lang="en-GB"/>
          </a:p>
        </p:txBody>
      </p:sp>
    </p:spTree>
    <p:extLst>
      <p:ext uri="{BB962C8B-B14F-4D97-AF65-F5344CB8AC3E}">
        <p14:creationId xmlns:p14="http://schemas.microsoft.com/office/powerpoint/2010/main" val="97803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Knowledge – if author expects to hear from SAGE they are more likely to take up the offer of open access and more quickly. (seen this with VSNU)</a:t>
            </a: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16</a:t>
            </a:fld>
            <a:endParaRPr lang="en-GB"/>
          </a:p>
        </p:txBody>
      </p:sp>
    </p:spTree>
    <p:extLst>
      <p:ext uri="{BB962C8B-B14F-4D97-AF65-F5344CB8AC3E}">
        <p14:creationId xmlns:p14="http://schemas.microsoft.com/office/powerpoint/2010/main" val="3087104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Author dashboard – in progress and transacted articles</a:t>
            </a:r>
          </a:p>
          <a:p>
            <a:r>
              <a:rPr lang="en-GB" dirty="0"/>
              <a:t>Confirm if reporting is twice a year??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17</a:t>
            </a:fld>
            <a:endParaRPr lang="en-GB"/>
          </a:p>
        </p:txBody>
      </p:sp>
    </p:spTree>
    <p:extLst>
      <p:ext uri="{BB962C8B-B14F-4D97-AF65-F5344CB8AC3E}">
        <p14:creationId xmlns:p14="http://schemas.microsoft.com/office/powerpoint/2010/main" val="2389406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18</a:t>
            </a:fld>
            <a:endParaRPr lang="en-GB"/>
          </a:p>
        </p:txBody>
      </p:sp>
    </p:spTree>
    <p:extLst>
      <p:ext uri="{BB962C8B-B14F-4D97-AF65-F5344CB8AC3E}">
        <p14:creationId xmlns:p14="http://schemas.microsoft.com/office/powerpoint/2010/main" val="277258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Soft launch SAGE Open Access Portal – some of the wording and screens may be subject to change</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2</a:t>
            </a:fld>
            <a:endParaRPr lang="en-GB"/>
          </a:p>
        </p:txBody>
      </p:sp>
    </p:spTree>
    <p:extLst>
      <p:ext uri="{BB962C8B-B14F-4D97-AF65-F5344CB8AC3E}">
        <p14:creationId xmlns:p14="http://schemas.microsoft.com/office/powerpoint/2010/main" val="21201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Unlimited open access publishing rights in more than 900 hybrid journals including titles published on behalf of, or in association with, over 400 societies	</a:t>
            </a:r>
          </a:p>
          <a:p>
            <a:r>
              <a:rPr lang="en-US" dirty="0"/>
              <a:t>A 20% discount in 150+ pure Gold Open Access journals published by SAGE	</a:t>
            </a:r>
          </a:p>
          <a:p>
            <a:r>
              <a:rPr lang="en-US" dirty="0"/>
              <a:t>Read access rights to more than 900 peer-reviewed journals (950,000+ articles), content ownership of the subscribed content published by SAGE, as well as new content added to the package annually	</a:t>
            </a:r>
          </a:p>
          <a:p>
            <a:r>
              <a:rPr lang="en-US" dirty="0"/>
              <a:t>Publishing with a CC BY </a:t>
            </a:r>
            <a:r>
              <a:rPr lang="en-US" dirty="0" err="1"/>
              <a:t>licence</a:t>
            </a:r>
            <a:r>
              <a:rPr lang="en-US" dirty="0"/>
              <a:t> unless otherwise requested by the author</a:t>
            </a:r>
            <a:endParaRPr lang="en-GB" dirty="0"/>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3</a:t>
            </a:fld>
            <a:endParaRPr lang="en-GB"/>
          </a:p>
        </p:txBody>
      </p:sp>
    </p:spTree>
    <p:extLst>
      <p:ext uri="{BB962C8B-B14F-4D97-AF65-F5344CB8AC3E}">
        <p14:creationId xmlns:p14="http://schemas.microsoft.com/office/powerpoint/2010/main" val="200183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a:buFont typeface="Wingdings" panose="05000000000000000000" pitchFamily="2" charset="2"/>
              <a:buChar char="ü"/>
            </a:pPr>
            <a:r>
              <a:rPr lang="en-GB" sz="1200" dirty="0"/>
              <a:t>Corresponding author is affiliated with a member institution  - we use Ringgold ID and will look at this in the next slides. </a:t>
            </a:r>
          </a:p>
          <a:p>
            <a:pPr>
              <a:buFont typeface="Wingdings" panose="05000000000000000000" pitchFamily="2" charset="2"/>
              <a:buChar char="ü"/>
            </a:pPr>
            <a:r>
              <a:rPr lang="en-GB" sz="1200" dirty="0"/>
              <a:t>Article received in SAGE’s Production system, SMART, within the contract dates –</a:t>
            </a:r>
          </a:p>
          <a:p>
            <a:pPr marL="0" indent="0">
              <a:buNone/>
            </a:pPr>
            <a:r>
              <a:rPr lang="en-GB" sz="1200" dirty="0"/>
              <a:t>	 1</a:t>
            </a:r>
            <a:r>
              <a:rPr lang="en-GB" sz="1200" baseline="30000" dirty="0"/>
              <a:t>st</a:t>
            </a:r>
            <a:r>
              <a:rPr lang="en-GB" sz="1200" dirty="0"/>
              <a:t> January 2020 – 31</a:t>
            </a:r>
            <a:r>
              <a:rPr lang="en-GB" sz="1200" baseline="30000" dirty="0"/>
              <a:t>st</a:t>
            </a:r>
            <a:r>
              <a:rPr lang="en-GB" sz="1200" dirty="0"/>
              <a:t> December 2022</a:t>
            </a:r>
          </a:p>
          <a:p>
            <a:pPr>
              <a:buFont typeface="Wingdings" panose="05000000000000000000" pitchFamily="2" charset="2"/>
              <a:buChar char="ü"/>
            </a:pPr>
            <a:r>
              <a:rPr lang="en-GB" sz="1200" dirty="0"/>
              <a:t>Journal is included in the SAGE Premier 2020 package  which includes over 900 hybrid titles </a:t>
            </a:r>
          </a:p>
          <a:p>
            <a:pPr marL="0" marR="0" lvl="0" indent="0" algn="l" defTabSz="914400" rtl="0" eaLnBrk="0" fontAlgn="base" latinLnBrk="0" hangingPunct="0">
              <a:lnSpc>
                <a:spcPct val="100000"/>
              </a:lnSpc>
              <a:spcBef>
                <a:spcPct val="30000"/>
              </a:spcBef>
              <a:spcAft>
                <a:spcPct val="0"/>
              </a:spcAft>
              <a:buClrTx/>
              <a:buSzTx/>
              <a:buFont typeface="Wingdings" panose="05000000000000000000" pitchFamily="2" charset="2"/>
              <a:buChar char="ü"/>
              <a:tabLst/>
              <a:defRPr/>
            </a:pPr>
            <a:r>
              <a:rPr lang="en-GB" sz="1200" dirty="0"/>
              <a:t>Article type - </a:t>
            </a:r>
            <a:r>
              <a:rPr lang="en-US" sz="1200" b="0" i="0" kern="1200" dirty="0">
                <a:solidFill>
                  <a:schemeClr val="tx1"/>
                </a:solidFill>
                <a:effectLst/>
                <a:latin typeface="+mn-lt"/>
                <a:ea typeface="+mn-ea"/>
                <a:cs typeface="+mn-cs"/>
              </a:rPr>
              <a:t>Open Access Material includes, but is not limited to, original research papers, review papers, brief communications, short reports and case reports. Article types that are excluded are </a:t>
            </a:r>
            <a:r>
              <a:rPr lang="en-US" sz="1200" b="0" i="0" kern="1200" dirty="0" err="1">
                <a:solidFill>
                  <a:schemeClr val="tx1"/>
                </a:solidFill>
                <a:effectLst/>
                <a:latin typeface="+mn-lt"/>
                <a:ea typeface="+mn-ea"/>
                <a:cs typeface="+mn-cs"/>
              </a:rPr>
              <a:t>aticles</a:t>
            </a:r>
            <a:r>
              <a:rPr lang="en-US" sz="1200" b="0" i="0" kern="1200" dirty="0">
                <a:solidFill>
                  <a:schemeClr val="tx1"/>
                </a:solidFill>
                <a:effectLst/>
                <a:latin typeface="+mn-lt"/>
                <a:ea typeface="+mn-ea"/>
                <a:cs typeface="+mn-cs"/>
              </a:rPr>
              <a:t> published as part of commercially sponsored supplements, errata, book reviews, editorials, published abstracts, call for papers, news items or similar.</a:t>
            </a:r>
            <a:endParaRPr lang="en-GB" sz="1200" dirty="0"/>
          </a:p>
          <a:p>
            <a:pPr>
              <a:buFont typeface="Wingdings" panose="05000000000000000000" pitchFamily="2" charset="2"/>
              <a:buChar char="ü"/>
            </a:pPr>
            <a:r>
              <a:rPr lang="en-GB" sz="1200" dirty="0"/>
              <a:t>Author accepts the offer of open access accepted within 2-week timeframe (hybrid)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4</a:t>
            </a:fld>
            <a:endParaRPr lang="en-GB"/>
          </a:p>
        </p:txBody>
      </p:sp>
    </p:spTree>
    <p:extLst>
      <p:ext uri="{BB962C8B-B14F-4D97-AF65-F5344CB8AC3E}">
        <p14:creationId xmlns:p14="http://schemas.microsoft.com/office/powerpoint/2010/main" val="1785720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5</a:t>
            </a:fld>
            <a:endParaRPr lang="en-GB"/>
          </a:p>
        </p:txBody>
      </p:sp>
    </p:spTree>
    <p:extLst>
      <p:ext uri="{BB962C8B-B14F-4D97-AF65-F5344CB8AC3E}">
        <p14:creationId xmlns:p14="http://schemas.microsoft.com/office/powerpoint/2010/main" val="147729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Ringgold ID database integrated with </a:t>
            </a:r>
            <a:r>
              <a:rPr lang="en-GB" dirty="0" err="1"/>
              <a:t>ScholarOne</a:t>
            </a:r>
            <a:r>
              <a:rPr lang="en-GB" dirty="0"/>
              <a:t> MS</a:t>
            </a:r>
          </a:p>
          <a:p>
            <a:r>
              <a:rPr lang="en-GB" dirty="0"/>
              <a:t>Author should select from dropdown menu </a:t>
            </a:r>
          </a:p>
          <a:p>
            <a:endParaRPr lang="en-GB" dirty="0"/>
          </a:p>
          <a:p>
            <a:r>
              <a:rPr lang="en-GB" dirty="0"/>
              <a:t>Submitting author is default the corresponding author. The author must email the journals editorial office if they are not the submitting author to ensure they are selected as the corresponding author. </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6</a:t>
            </a:fld>
            <a:endParaRPr lang="en-GB"/>
          </a:p>
        </p:txBody>
      </p:sp>
    </p:spTree>
    <p:extLst>
      <p:ext uri="{BB962C8B-B14F-4D97-AF65-F5344CB8AC3E}">
        <p14:creationId xmlns:p14="http://schemas.microsoft.com/office/powerpoint/2010/main" val="2570239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7</a:t>
            </a:fld>
            <a:endParaRPr lang="en-GB"/>
          </a:p>
        </p:txBody>
      </p:sp>
    </p:spTree>
    <p:extLst>
      <p:ext uri="{BB962C8B-B14F-4D97-AF65-F5344CB8AC3E}">
        <p14:creationId xmlns:p14="http://schemas.microsoft.com/office/powerpoint/2010/main" val="1462372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 workflow</a:t>
            </a:r>
          </a:p>
          <a:p>
            <a:endParaRPr lang="en-GB" dirty="0"/>
          </a:p>
          <a:p>
            <a:r>
              <a:rPr lang="en-GB" dirty="0"/>
              <a:t>Soft launch – some of the wording and screens may be subject to change</a:t>
            </a:r>
          </a:p>
          <a:p>
            <a:r>
              <a:rPr lang="en-GB" dirty="0"/>
              <a:t>Author and co-authors</a:t>
            </a:r>
          </a:p>
          <a:p>
            <a:r>
              <a:rPr lang="en-GB" dirty="0"/>
              <a:t>Deal text &amp; link to information on consortium</a:t>
            </a:r>
          </a:p>
          <a:p>
            <a:r>
              <a:rPr lang="en-GB" dirty="0"/>
              <a:t>Benefits of OA</a:t>
            </a:r>
          </a:p>
          <a:p>
            <a:r>
              <a:rPr lang="en-GB" dirty="0"/>
              <a:t>Button to access portal</a:t>
            </a:r>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8</a:t>
            </a:fld>
            <a:endParaRPr lang="en-GB"/>
          </a:p>
        </p:txBody>
      </p:sp>
    </p:spTree>
    <p:extLst>
      <p:ext uri="{BB962C8B-B14F-4D97-AF65-F5344CB8AC3E}">
        <p14:creationId xmlns:p14="http://schemas.microsoft.com/office/powerpoint/2010/main" val="3390849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step process</a:t>
            </a:r>
          </a:p>
          <a:p>
            <a:r>
              <a:rPr lang="en-GB" dirty="0"/>
              <a:t>Step1 – choose OA</a:t>
            </a:r>
          </a:p>
          <a:p>
            <a:r>
              <a:rPr lang="en-GB" dirty="0"/>
              <a:t>Deal wording</a:t>
            </a:r>
          </a:p>
          <a:p>
            <a:r>
              <a:rPr lang="en-GB" dirty="0"/>
              <a:t>Discount applied</a:t>
            </a:r>
          </a:p>
          <a:p>
            <a:r>
              <a:rPr lang="en-GB" dirty="0"/>
              <a:t>Two options – Yes / No, do not make my article open access</a:t>
            </a:r>
          </a:p>
          <a:p>
            <a:endParaRPr lang="en-GB" dirty="0"/>
          </a:p>
        </p:txBody>
      </p:sp>
      <p:sp>
        <p:nvSpPr>
          <p:cNvPr id="4" name="Slide Number Placeholder 3"/>
          <p:cNvSpPr>
            <a:spLocks noGrp="1"/>
          </p:cNvSpPr>
          <p:nvPr>
            <p:ph type="sldNum" sz="quarter" idx="5"/>
          </p:nvPr>
        </p:nvSpPr>
        <p:spPr/>
        <p:txBody>
          <a:bodyPr/>
          <a:lstStyle/>
          <a:p>
            <a:pPr>
              <a:defRPr/>
            </a:pPr>
            <a:fld id="{04915706-070A-4707-AA18-DDF1820200B2}" type="slidenum">
              <a:rPr lang="en-GB" smtClean="0"/>
              <a:pPr>
                <a:defRPr/>
              </a:pPr>
              <a:t>9</a:t>
            </a:fld>
            <a:endParaRPr lang="en-GB"/>
          </a:p>
        </p:txBody>
      </p:sp>
    </p:spTree>
    <p:extLst>
      <p:ext uri="{BB962C8B-B14F-4D97-AF65-F5344CB8AC3E}">
        <p14:creationId xmlns:p14="http://schemas.microsoft.com/office/powerpoint/2010/main" val="42259824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tart Slide">
    <p:bg>
      <p:bgPr>
        <a:solidFill>
          <a:schemeClr val="tx2"/>
        </a:solidFill>
        <a:effectLst/>
      </p:bgPr>
    </p:bg>
    <p:spTree>
      <p:nvGrpSpPr>
        <p:cNvPr id="1" name=""/>
        <p:cNvGrpSpPr/>
        <p:nvPr/>
      </p:nvGrpSpPr>
      <p:grpSpPr>
        <a:xfrm>
          <a:off x="0" y="0"/>
          <a:ext cx="0" cy="0"/>
          <a:chOff x="0" y="0"/>
          <a:chExt cx="0" cy="0"/>
        </a:xfrm>
      </p:grpSpPr>
      <p:sp>
        <p:nvSpPr>
          <p:cNvPr id="9" name="TextBox 8"/>
          <p:cNvSpPr txBox="1"/>
          <p:nvPr userDrawn="1"/>
        </p:nvSpPr>
        <p:spPr>
          <a:xfrm>
            <a:off x="277019" y="4793374"/>
            <a:ext cx="5256584" cy="246221"/>
          </a:xfrm>
          <a:prstGeom prst="rect">
            <a:avLst/>
          </a:prstGeom>
          <a:noFill/>
        </p:spPr>
        <p:txBody>
          <a:bodyPr wrap="square" rtlCol="0">
            <a:spAutoFit/>
          </a:bodyPr>
          <a:lstStyle/>
          <a:p>
            <a:r>
              <a:rPr lang="en-GB" sz="1000">
                <a:solidFill>
                  <a:schemeClr val="bg1"/>
                </a:solidFill>
              </a:rPr>
              <a:t>Los Angeles | London | New Delhi | Singapore | Washington DC | Melbourne | Toronto</a:t>
            </a:r>
          </a:p>
        </p:txBody>
      </p:sp>
      <p:sp>
        <p:nvSpPr>
          <p:cNvPr id="3" name="Text Placeholder 2"/>
          <p:cNvSpPr>
            <a:spLocks noGrp="1"/>
          </p:cNvSpPr>
          <p:nvPr>
            <p:ph type="body" sz="quarter" idx="10" hasCustomPrompt="1"/>
          </p:nvPr>
        </p:nvSpPr>
        <p:spPr>
          <a:xfrm>
            <a:off x="360363" y="986949"/>
            <a:ext cx="8518596" cy="1451679"/>
          </a:xfrm>
          <a:prstGeom prst="rect">
            <a:avLst/>
          </a:prstGeom>
        </p:spPr>
        <p:txBody>
          <a:bodyPr anchor="t" anchorCtr="0">
            <a:spAutoFit/>
          </a:bodyPr>
          <a:lstStyle>
            <a:lvl1pPr marL="0" indent="0" algn="r">
              <a:lnSpc>
                <a:spcPts val="5300"/>
              </a:lnSpc>
              <a:buNone/>
              <a:defRPr sz="5000"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pic>
        <p:nvPicPr>
          <p:cNvPr id="8" name="Picture 3" descr="M:\TEMPLATES\SLIDE SHOWS\POWERPOINT TEMPLATE\2017\SAGE Publishing Logo_white_300ppi.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89519" y="4551262"/>
            <a:ext cx="1221343" cy="460884"/>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 Placeholder 3"/>
          <p:cNvSpPr>
            <a:spLocks noGrp="1"/>
          </p:cNvSpPr>
          <p:nvPr>
            <p:ph type="body" sz="quarter" idx="11"/>
          </p:nvPr>
        </p:nvSpPr>
        <p:spPr>
          <a:xfrm>
            <a:off x="360363" y="2535237"/>
            <a:ext cx="8518525" cy="553998"/>
          </a:xfrm>
          <a:prstGeom prst="rect">
            <a:avLst/>
          </a:prstGeom>
        </p:spPr>
        <p:txBody>
          <a:bodyPr>
            <a:spAutoFit/>
          </a:bodyPr>
          <a:lstStyle>
            <a:lvl1pPr marL="0" indent="0" algn="r">
              <a:buNone/>
              <a:defRPr sz="3000">
                <a:solidFill>
                  <a:schemeClr val="bg1"/>
                </a:solidFill>
              </a:defRPr>
            </a:lvl1pPr>
            <a:lvl2pPr marL="457200" indent="0" algn="r">
              <a:buNone/>
              <a:defRPr>
                <a:solidFill>
                  <a:schemeClr val="bg1"/>
                </a:solidFill>
              </a:defRPr>
            </a:lvl2pPr>
            <a:lvl3pPr marL="914400" indent="0" algn="r">
              <a:buNone/>
              <a:defRPr>
                <a:solidFill>
                  <a:schemeClr val="bg1"/>
                </a:solidFill>
              </a:defRPr>
            </a:lvl3pPr>
            <a:lvl4pPr marL="1371600" indent="0" algn="r">
              <a:buNone/>
              <a:defRPr>
                <a:solidFill>
                  <a:schemeClr val="bg1"/>
                </a:solidFill>
              </a:defRPr>
            </a:lvl4pPr>
            <a:lvl5pPr marL="1828800" indent="0" algn="r">
              <a:buNone/>
              <a:defRPr>
                <a:solidFill>
                  <a:schemeClr val="bg1"/>
                </a:solidFill>
              </a:defRPr>
            </a:lvl5pPr>
          </a:lstStyle>
          <a:p>
            <a:pPr lvl="0"/>
            <a:r>
              <a:rPr lang="en-US"/>
              <a:t>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7051FD1-AD64-45F9-986F-04AF88BC895B}"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CD8C9B-7CEC-4B7A-8C72-264A4512C03F}" type="slidenum">
              <a:rPr lang="en-GB" smtClean="0"/>
              <a:t>‹#›</a:t>
            </a:fld>
            <a:endParaRPr lang="en-GB"/>
          </a:p>
        </p:txBody>
      </p:sp>
    </p:spTree>
    <p:extLst>
      <p:ext uri="{BB962C8B-B14F-4D97-AF65-F5344CB8AC3E}">
        <p14:creationId xmlns:p14="http://schemas.microsoft.com/office/powerpoint/2010/main" val="4199279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7051FD1-AD64-45F9-986F-04AF88BC895B}"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CD8C9B-7CEC-4B7A-8C72-264A4512C03F}" type="slidenum">
              <a:rPr lang="en-GB" smtClean="0"/>
              <a:t>‹#›</a:t>
            </a:fld>
            <a:endParaRPr lang="en-GB"/>
          </a:p>
        </p:txBody>
      </p:sp>
    </p:spTree>
    <p:extLst>
      <p:ext uri="{BB962C8B-B14F-4D97-AF65-F5344CB8AC3E}">
        <p14:creationId xmlns:p14="http://schemas.microsoft.com/office/powerpoint/2010/main" val="86816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pic>
        <p:nvPicPr>
          <p:cNvPr id="7" name="Picture 3" descr="M:\TEMPLATES\SLIDE SHOWS\POWERPOINT TEMPLATE\2017\SAGE Publishing Logo_white_300ppi.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89519" y="4551262"/>
            <a:ext cx="1221343" cy="460884"/>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userDrawn="1"/>
        </p:nvSpPr>
        <p:spPr>
          <a:xfrm>
            <a:off x="277019" y="4793374"/>
            <a:ext cx="5256584" cy="246221"/>
          </a:xfrm>
          <a:prstGeom prst="rect">
            <a:avLst/>
          </a:prstGeom>
          <a:noFill/>
        </p:spPr>
        <p:txBody>
          <a:bodyPr wrap="square" rtlCol="0">
            <a:spAutoFit/>
          </a:bodyPr>
          <a:lstStyle/>
          <a:p>
            <a:r>
              <a:rPr lang="en-GB" sz="1000">
                <a:solidFill>
                  <a:schemeClr val="bg1"/>
                </a:solidFill>
              </a:rPr>
              <a:t>Los Angeles | London | New Delhi | Singapore | Washington DC | Melbourne | Toronto</a:t>
            </a:r>
          </a:p>
        </p:txBody>
      </p:sp>
      <p:sp>
        <p:nvSpPr>
          <p:cNvPr id="6" name="Title 1">
            <a:extLst>
              <a:ext uri="{FF2B5EF4-FFF2-40B4-BE49-F238E27FC236}">
                <a16:creationId xmlns:a16="http://schemas.microsoft.com/office/drawing/2014/main" id="{0D3AAE55-06BB-DE45-B205-DA6BAB45E73B}"/>
              </a:ext>
            </a:extLst>
          </p:cNvPr>
          <p:cNvSpPr>
            <a:spLocks noGrp="1"/>
          </p:cNvSpPr>
          <p:nvPr>
            <p:ph type="ctrTitle"/>
          </p:nvPr>
        </p:nvSpPr>
        <p:spPr>
          <a:xfrm>
            <a:off x="685800" y="1219199"/>
            <a:ext cx="7772400" cy="733534"/>
          </a:xfrm>
          <a:prstGeom prst="rect">
            <a:avLst/>
          </a:prstGeom>
        </p:spPr>
        <p:txBody>
          <a:bodyPr>
            <a:spAutoFit/>
          </a:bodyPr>
          <a:lstStyle>
            <a:lvl1pPr algn="l">
              <a:lnSpc>
                <a:spcPts val="5000"/>
              </a:lnSpc>
              <a:defRPr sz="4700">
                <a:solidFill>
                  <a:schemeClr val="bg1"/>
                </a:solidFill>
              </a:defRPr>
            </a:lvl1pPr>
          </a:lstStyle>
          <a:p>
            <a:r>
              <a:rPr lang="en-GB"/>
              <a:t>Click to edit Master title style</a:t>
            </a:r>
            <a:endParaRPr lang="en-US"/>
          </a:p>
        </p:txBody>
      </p:sp>
      <p:sp>
        <p:nvSpPr>
          <p:cNvPr id="9" name="Subtitle 2">
            <a:extLst>
              <a:ext uri="{FF2B5EF4-FFF2-40B4-BE49-F238E27FC236}">
                <a16:creationId xmlns:a16="http://schemas.microsoft.com/office/drawing/2014/main" id="{7DEBAF30-8A1F-774C-B779-85A44E4B119C}"/>
              </a:ext>
            </a:extLst>
          </p:cNvPr>
          <p:cNvSpPr>
            <a:spLocks noGrp="1"/>
          </p:cNvSpPr>
          <p:nvPr>
            <p:ph type="subTitle" idx="1"/>
          </p:nvPr>
        </p:nvSpPr>
        <p:spPr>
          <a:xfrm>
            <a:off x="685800" y="2250809"/>
            <a:ext cx="7772400" cy="566822"/>
          </a:xfrm>
          <a:prstGeom prst="rect">
            <a:avLst/>
          </a:prstGeom>
        </p:spPr>
        <p:txBody>
          <a:bodyPr>
            <a:spAutoFit/>
          </a:bodyPr>
          <a:lstStyle>
            <a:lvl1pPr marL="0" indent="0" algn="l">
              <a:lnSpc>
                <a:spcPts val="3700"/>
              </a:lnSpc>
              <a:buNone/>
              <a:defRPr sz="3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AA4AF1-8822-444F-BFFE-D8B97B03A244}"/>
              </a:ext>
            </a:extLst>
          </p:cNvPr>
          <p:cNvSpPr>
            <a:spLocks noGrp="1"/>
          </p:cNvSpPr>
          <p:nvPr>
            <p:ph type="ctrTitle"/>
          </p:nvPr>
        </p:nvSpPr>
        <p:spPr>
          <a:xfrm>
            <a:off x="685800" y="1219199"/>
            <a:ext cx="7772400" cy="733534"/>
          </a:xfrm>
          <a:prstGeom prst="rect">
            <a:avLst/>
          </a:prstGeom>
        </p:spPr>
        <p:txBody>
          <a:bodyPr>
            <a:spAutoFit/>
          </a:bodyPr>
          <a:lstStyle>
            <a:lvl1pPr algn="l">
              <a:lnSpc>
                <a:spcPts val="5000"/>
              </a:lnSpc>
              <a:defRPr sz="4700">
                <a:solidFill>
                  <a:schemeClr val="tx2"/>
                </a:solidFill>
              </a:defRPr>
            </a:lvl1pPr>
          </a:lstStyle>
          <a:p>
            <a:r>
              <a:rPr lang="en-GB" dirty="0"/>
              <a:t>Click to edit Master title style</a:t>
            </a:r>
            <a:endParaRPr lang="en-US" dirty="0"/>
          </a:p>
        </p:txBody>
      </p:sp>
      <p:sp>
        <p:nvSpPr>
          <p:cNvPr id="9" name="Subtitle 2">
            <a:extLst>
              <a:ext uri="{FF2B5EF4-FFF2-40B4-BE49-F238E27FC236}">
                <a16:creationId xmlns:a16="http://schemas.microsoft.com/office/drawing/2014/main" id="{EC436466-B7D0-7B41-B446-DE58429FB61F}"/>
              </a:ext>
            </a:extLst>
          </p:cNvPr>
          <p:cNvSpPr>
            <a:spLocks noGrp="1"/>
          </p:cNvSpPr>
          <p:nvPr>
            <p:ph type="subTitle" idx="1"/>
          </p:nvPr>
        </p:nvSpPr>
        <p:spPr>
          <a:xfrm>
            <a:off x="685800" y="2250809"/>
            <a:ext cx="7772400" cy="566822"/>
          </a:xfrm>
          <a:prstGeom prst="rect">
            <a:avLst/>
          </a:prstGeom>
        </p:spPr>
        <p:txBody>
          <a:bodyPr>
            <a:spAutoFit/>
          </a:bodyPr>
          <a:lstStyle>
            <a:lvl1pPr marL="0" indent="0" algn="l">
              <a:lnSpc>
                <a:spcPts val="3700"/>
              </a:lnSpc>
              <a:buNone/>
              <a:defRPr sz="3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69444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CDDA6B0-CCDA-494B-9FF5-5AF8379779E4}"/>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7" name="Content Placeholder 2">
            <a:extLst>
              <a:ext uri="{FF2B5EF4-FFF2-40B4-BE49-F238E27FC236}">
                <a16:creationId xmlns:a16="http://schemas.microsoft.com/office/drawing/2014/main" id="{655BD104-9DDA-A245-B0A5-9B87747DE896}"/>
              </a:ext>
            </a:extLst>
          </p:cNvPr>
          <p:cNvSpPr>
            <a:spLocks noGrp="1"/>
          </p:cNvSpPr>
          <p:nvPr>
            <p:ph idx="13" hasCustomPrompt="1"/>
          </p:nvPr>
        </p:nvSpPr>
        <p:spPr>
          <a:xfrm>
            <a:off x="457202" y="1335742"/>
            <a:ext cx="8229598"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ech bubble righ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5991225" y="1437624"/>
            <a:ext cx="2695574" cy="1400826"/>
          </a:xfrm>
          <a:prstGeom prst="wedgeRoundRectCallout">
            <a:avLst>
              <a:gd name="adj1" fmla="val 8962"/>
              <a:gd name="adj2" fmla="val 85240"/>
              <a:gd name="adj3" fmla="val 16667"/>
            </a:avLst>
          </a:prstGeom>
          <a:solidFill>
            <a:schemeClr val="tx2"/>
          </a:solidFill>
          <a:ln>
            <a:noFill/>
          </a:ln>
        </p:spPr>
        <p:txBody>
          <a:bodyPr lIns="180000" tIns="180000" rIns="180000" bIns="180000" anchor="ctr" anchorCtr="0">
            <a:noAutofit/>
          </a:bodyPr>
          <a:lstStyle>
            <a:lvl1pPr marL="0" indent="0" algn="r">
              <a:buFontTx/>
              <a:buNone/>
              <a:defRPr sz="2400" b="1">
                <a:solidFill>
                  <a:schemeClr val="bg1"/>
                </a:solidFill>
              </a:defRPr>
            </a:lvl1pPr>
          </a:lstStyle>
          <a:p>
            <a:pPr lvl="0"/>
            <a:r>
              <a:rPr lang="en-GB" dirty="0"/>
              <a:t>Click to edit Master text styles</a:t>
            </a:r>
          </a:p>
        </p:txBody>
      </p:sp>
      <p:sp>
        <p:nvSpPr>
          <p:cNvPr id="7" name="Title 1">
            <a:extLst>
              <a:ext uri="{FF2B5EF4-FFF2-40B4-BE49-F238E27FC236}">
                <a16:creationId xmlns:a16="http://schemas.microsoft.com/office/drawing/2014/main" id="{D0A092D7-0A8D-854A-B0AE-014E21860BDA}"/>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12" name="Content Placeholder 2">
            <a:extLst>
              <a:ext uri="{FF2B5EF4-FFF2-40B4-BE49-F238E27FC236}">
                <a16:creationId xmlns:a16="http://schemas.microsoft.com/office/drawing/2014/main" id="{6B270EF0-FBA9-B747-8E0C-1FB94467BD87}"/>
              </a:ext>
            </a:extLst>
          </p:cNvPr>
          <p:cNvSpPr>
            <a:spLocks noGrp="1"/>
          </p:cNvSpPr>
          <p:nvPr>
            <p:ph idx="13" hasCustomPrompt="1"/>
          </p:nvPr>
        </p:nvSpPr>
        <p:spPr>
          <a:xfrm>
            <a:off x="457202" y="1335742"/>
            <a:ext cx="4647234"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peech bubble left">
    <p:spTree>
      <p:nvGrpSpPr>
        <p:cNvPr id="1" name=""/>
        <p:cNvGrpSpPr/>
        <p:nvPr/>
      </p:nvGrpSpPr>
      <p:grpSpPr>
        <a:xfrm>
          <a:off x="0" y="0"/>
          <a:ext cx="0" cy="0"/>
          <a:chOff x="0" y="0"/>
          <a:chExt cx="0" cy="0"/>
        </a:xfrm>
      </p:grpSpPr>
      <p:sp>
        <p:nvSpPr>
          <p:cNvPr id="10" name="Text Placeholder 8"/>
          <p:cNvSpPr>
            <a:spLocks noGrp="1"/>
          </p:cNvSpPr>
          <p:nvPr>
            <p:ph type="body" sz="quarter" idx="11" hasCustomPrompt="1"/>
          </p:nvPr>
        </p:nvSpPr>
        <p:spPr>
          <a:xfrm>
            <a:off x="457200" y="1435701"/>
            <a:ext cx="2695574" cy="1400826"/>
          </a:xfrm>
          <a:prstGeom prst="wedgeRoundRectCallout">
            <a:avLst>
              <a:gd name="adj1" fmla="val -7999"/>
              <a:gd name="adj2" fmla="val 77761"/>
              <a:gd name="adj3" fmla="val 16667"/>
            </a:avLst>
          </a:prstGeom>
          <a:solidFill>
            <a:schemeClr val="tx2"/>
          </a:solidFill>
          <a:ln>
            <a:noFill/>
          </a:ln>
        </p:spPr>
        <p:txBody>
          <a:bodyPr lIns="180000" tIns="180000" rIns="180000" bIns="180000" anchor="ctr" anchorCtr="0">
            <a:noAutofit/>
          </a:bodyPr>
          <a:lstStyle>
            <a:lvl1pPr marL="0" indent="0">
              <a:buFontTx/>
              <a:buNone/>
              <a:defRPr sz="2400" b="1">
                <a:solidFill>
                  <a:schemeClr val="bg1"/>
                </a:solidFill>
              </a:defRPr>
            </a:lvl1pPr>
          </a:lstStyle>
          <a:p>
            <a:pPr lvl="0"/>
            <a:r>
              <a:rPr lang="en-GB" dirty="0"/>
              <a:t>Click to edit Master text styles</a:t>
            </a:r>
          </a:p>
        </p:txBody>
      </p:sp>
      <p:sp>
        <p:nvSpPr>
          <p:cNvPr id="11" name="Title 1">
            <a:extLst>
              <a:ext uri="{FF2B5EF4-FFF2-40B4-BE49-F238E27FC236}">
                <a16:creationId xmlns:a16="http://schemas.microsoft.com/office/drawing/2014/main" id="{C78BD00A-0D6D-5B41-BD17-EA80610BE8F1}"/>
              </a:ext>
            </a:extLst>
          </p:cNvPr>
          <p:cNvSpPr>
            <a:spLocks noGrp="1"/>
          </p:cNvSpPr>
          <p:nvPr>
            <p:ph type="title"/>
          </p:nvPr>
        </p:nvSpPr>
        <p:spPr>
          <a:xfrm>
            <a:off x="457200" y="427103"/>
            <a:ext cx="8229600" cy="584775"/>
          </a:xfrm>
          <a:prstGeom prst="rect">
            <a:avLst/>
          </a:prstGeom>
        </p:spPr>
        <p:txBody>
          <a:bodyPr>
            <a:spAutoFit/>
          </a:bodyPr>
          <a:lstStyle>
            <a:lvl1pPr algn="l">
              <a:defRPr sz="3200"/>
            </a:lvl1pPr>
          </a:lstStyle>
          <a:p>
            <a:r>
              <a:rPr lang="en-GB" dirty="0"/>
              <a:t>Click to edit Master title style</a:t>
            </a:r>
            <a:endParaRPr lang="en-US" dirty="0"/>
          </a:p>
        </p:txBody>
      </p:sp>
      <p:sp>
        <p:nvSpPr>
          <p:cNvPr id="12" name="Content Placeholder 2">
            <a:extLst>
              <a:ext uri="{FF2B5EF4-FFF2-40B4-BE49-F238E27FC236}">
                <a16:creationId xmlns:a16="http://schemas.microsoft.com/office/drawing/2014/main" id="{2E288CDF-D218-F94E-A4EB-33351231A4C1}"/>
              </a:ext>
            </a:extLst>
          </p:cNvPr>
          <p:cNvSpPr>
            <a:spLocks noGrp="1"/>
          </p:cNvSpPr>
          <p:nvPr>
            <p:ph idx="12" hasCustomPrompt="1"/>
          </p:nvPr>
        </p:nvSpPr>
        <p:spPr>
          <a:xfrm>
            <a:off x="4039566" y="1335742"/>
            <a:ext cx="4647234" cy="3240830"/>
          </a:xfrm>
          <a:prstGeom prst="rect">
            <a:avLst/>
          </a:prstGeom>
        </p:spPr>
        <p:txBody>
          <a:bodyPr>
            <a:normAutofit/>
          </a:bodyPr>
          <a:lstStyle>
            <a:lvl1pPr>
              <a:defRPr sz="2000">
                <a:solidFill>
                  <a:schemeClr val="tx1">
                    <a:lumMod val="50000"/>
                    <a:lumOff val="50000"/>
                  </a:schemeClr>
                </a:solidFill>
              </a:defRPr>
            </a:lvl1pPr>
            <a:lvl2pPr>
              <a:defRPr sz="1600">
                <a:solidFill>
                  <a:schemeClr val="tx1">
                    <a:lumMod val="50000"/>
                    <a:lumOff val="50000"/>
                  </a:schemeClr>
                </a:solidFill>
              </a:defRPr>
            </a:lvl2pPr>
            <a:lvl3pPr>
              <a:defRPr sz="1400">
                <a:solidFill>
                  <a:schemeClr val="tx1">
                    <a:lumMod val="50000"/>
                    <a:lumOff val="50000"/>
                  </a:schemeClr>
                </a:solidFill>
              </a:defRPr>
            </a:lvl3pPr>
            <a:lvl4pPr>
              <a:defRPr sz="1200">
                <a:solidFill>
                  <a:schemeClr val="tx1">
                    <a:lumMod val="50000"/>
                    <a:lumOff val="50000"/>
                  </a:schemeClr>
                </a:solidFill>
              </a:defRPr>
            </a:lvl4pPr>
            <a:lvl5pPr>
              <a:defRPr sz="1200">
                <a:solidFill>
                  <a:schemeClr val="tx1">
                    <a:lumMod val="50000"/>
                    <a:lumOff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ue Box">
    <p:spTree>
      <p:nvGrpSpPr>
        <p:cNvPr id="1" name=""/>
        <p:cNvGrpSpPr/>
        <p:nvPr/>
      </p:nvGrpSpPr>
      <p:grpSpPr>
        <a:xfrm>
          <a:off x="0" y="0"/>
          <a:ext cx="0" cy="0"/>
          <a:chOff x="0" y="0"/>
          <a:chExt cx="0" cy="0"/>
        </a:xfrm>
      </p:grpSpPr>
      <p:sp>
        <p:nvSpPr>
          <p:cNvPr id="17" name="Text Placeholder 16"/>
          <p:cNvSpPr>
            <a:spLocks noGrp="1"/>
          </p:cNvSpPr>
          <p:nvPr>
            <p:ph type="body" sz="quarter" idx="10"/>
          </p:nvPr>
        </p:nvSpPr>
        <p:spPr>
          <a:xfrm>
            <a:off x="881548" y="676275"/>
            <a:ext cx="7380907" cy="3257550"/>
          </a:xfrm>
          <a:prstGeom prst="roundRect">
            <a:avLst>
              <a:gd name="adj" fmla="val 9731"/>
            </a:avLst>
          </a:prstGeom>
          <a:solidFill>
            <a:schemeClr val="accent1">
              <a:alpha val="75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7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nn diagram">
    <p:spTree>
      <p:nvGrpSpPr>
        <p:cNvPr id="1" name=""/>
        <p:cNvGrpSpPr/>
        <p:nvPr/>
      </p:nvGrpSpPr>
      <p:grpSpPr>
        <a:xfrm>
          <a:off x="0" y="0"/>
          <a:ext cx="0" cy="0"/>
          <a:chOff x="0" y="0"/>
          <a:chExt cx="0" cy="0"/>
        </a:xfrm>
      </p:grpSpPr>
      <p:pic>
        <p:nvPicPr>
          <p:cNvPr id="55" name="Picture 5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772" y="197068"/>
            <a:ext cx="7106456" cy="438258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D3596AD-6C18-6143-A974-8F273572415C}"/>
              </a:ext>
            </a:extLst>
          </p:cNvPr>
          <p:cNvSpPr>
            <a:spLocks noGrp="1"/>
          </p:cNvSpPr>
          <p:nvPr>
            <p:ph type="title"/>
          </p:nvPr>
        </p:nvSpPr>
        <p:spPr>
          <a:xfrm>
            <a:off x="457200" y="427103"/>
            <a:ext cx="8229600" cy="584775"/>
          </a:xfrm>
          <a:prstGeom prst="rect">
            <a:avLst/>
          </a:prstGeom>
        </p:spPr>
        <p:txBody>
          <a:bodyPr>
            <a:spAutoFit/>
          </a:bodyPr>
          <a:lstStyle>
            <a:lvl1pPr algn="l">
              <a:defRPr sz="3200">
                <a:solidFill>
                  <a:schemeClr val="bg1"/>
                </a:solidFill>
              </a:defRPr>
            </a:lvl1pPr>
          </a:lstStyle>
          <a:p>
            <a:r>
              <a:rPr lang="en-GB" dirty="0"/>
              <a:t>Click to edit Master title style</a:t>
            </a:r>
            <a:endParaRPr lang="en-US" dirty="0"/>
          </a:p>
        </p:txBody>
      </p:sp>
      <p:sp>
        <p:nvSpPr>
          <p:cNvPr id="6" name="Content Placeholder 2">
            <a:extLst>
              <a:ext uri="{FF2B5EF4-FFF2-40B4-BE49-F238E27FC236}">
                <a16:creationId xmlns:a16="http://schemas.microsoft.com/office/drawing/2014/main" id="{9B649B07-95AC-3C49-AC48-56F9F369DF4B}"/>
              </a:ext>
            </a:extLst>
          </p:cNvPr>
          <p:cNvSpPr>
            <a:spLocks noGrp="1"/>
          </p:cNvSpPr>
          <p:nvPr>
            <p:ph idx="1" hasCustomPrompt="1"/>
          </p:nvPr>
        </p:nvSpPr>
        <p:spPr>
          <a:xfrm>
            <a:off x="457200" y="1335742"/>
            <a:ext cx="8229600" cy="3128682"/>
          </a:xfrm>
          <a:prstGeom prst="rect">
            <a:avLst/>
          </a:prstGeom>
        </p:spPr>
        <p:txBody>
          <a:bodyPr>
            <a:normAutofit/>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4522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8" r:id="rId1"/>
    <p:sldLayoutId id="2147483657" r:id="rId2"/>
    <p:sldLayoutId id="2147483676" r:id="rId3"/>
    <p:sldLayoutId id="2147483658" r:id="rId4"/>
    <p:sldLayoutId id="2147483673" r:id="rId5"/>
    <p:sldLayoutId id="2147483674" r:id="rId6"/>
    <p:sldLayoutId id="2147483670" r:id="rId7"/>
    <p:sldLayoutId id="2147483672" r:id="rId8"/>
    <p:sldLayoutId id="2147483677" r:id="rId9"/>
    <p:sldLayoutId id="2147483671" r:id="rId10"/>
    <p:sldLayoutId id="2147483678" r:id="rId11"/>
    <p:sldLayoutId id="2147483679" r:id="rId12"/>
  </p:sldLayoutIdLst>
  <p:txStyles>
    <p:titleStyle>
      <a:lvl1pPr algn="l" defTabSz="914400" rtl="0" eaLnBrk="1" latinLnBrk="0" hangingPunct="1">
        <a:spcBef>
          <a:spcPct val="0"/>
        </a:spcBef>
        <a:buNone/>
        <a:defRPr sz="4400" kern="1200">
          <a:solidFill>
            <a:schemeClr val="tx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50000"/>
              <a:lumOff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uk.sagepub.com/en-gb/eur/open-access-agreements-at-sage/norway"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mailto:openaccess@sagepub.com"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mailto:Lucy.Robinson@Sagepub.co.uk"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dirty="0"/>
              <a:t>SAGE’s Open Access Workflow for Unit, Norway</a:t>
            </a:r>
          </a:p>
        </p:txBody>
      </p:sp>
      <p:sp>
        <p:nvSpPr>
          <p:cNvPr id="3" name="Text Placeholder 2"/>
          <p:cNvSpPr>
            <a:spLocks noGrp="1"/>
          </p:cNvSpPr>
          <p:nvPr>
            <p:ph type="body" sz="quarter" idx="11"/>
          </p:nvPr>
        </p:nvSpPr>
        <p:spPr>
          <a:xfrm>
            <a:off x="360363" y="2535237"/>
            <a:ext cx="8518525" cy="1661993"/>
          </a:xfrm>
        </p:spPr>
        <p:txBody>
          <a:bodyPr/>
          <a:lstStyle/>
          <a:p>
            <a:r>
              <a:rPr lang="en-GB" dirty="0"/>
              <a:t>Lucy Robinson</a:t>
            </a:r>
          </a:p>
          <a:p>
            <a:r>
              <a:rPr lang="en-GB" dirty="0"/>
              <a:t>Executive Publisher, Business Development </a:t>
            </a:r>
          </a:p>
          <a:p>
            <a:endParaRPr lang="en-GB" dirty="0"/>
          </a:p>
        </p:txBody>
      </p:sp>
    </p:spTree>
    <p:extLst>
      <p:ext uri="{BB962C8B-B14F-4D97-AF65-F5344CB8AC3E}">
        <p14:creationId xmlns:p14="http://schemas.microsoft.com/office/powerpoint/2010/main" val="340586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0D9B3-DD77-4826-B141-4DBFEFA54841}"/>
              </a:ext>
            </a:extLst>
          </p:cNvPr>
          <p:cNvSpPr>
            <a:spLocks noGrp="1"/>
          </p:cNvSpPr>
          <p:nvPr>
            <p:ph type="title"/>
          </p:nvPr>
        </p:nvSpPr>
        <p:spPr/>
        <p:txBody>
          <a:bodyPr/>
          <a:lstStyle/>
          <a:p>
            <a:r>
              <a:rPr lang="en-GB" dirty="0"/>
              <a:t>Declining Open Access Offer</a:t>
            </a:r>
          </a:p>
        </p:txBody>
      </p:sp>
      <p:pic>
        <p:nvPicPr>
          <p:cNvPr id="5" name="Content Placeholder 4">
            <a:extLst>
              <a:ext uri="{FF2B5EF4-FFF2-40B4-BE49-F238E27FC236}">
                <a16:creationId xmlns:a16="http://schemas.microsoft.com/office/drawing/2014/main" id="{F2EA1695-6BAC-4BA7-B3FB-1ED5BBB030D3}"/>
              </a:ext>
            </a:extLst>
          </p:cNvPr>
          <p:cNvPicPr>
            <a:picLocks noGrp="1" noChangeAspect="1"/>
          </p:cNvPicPr>
          <p:nvPr>
            <p:ph idx="13"/>
          </p:nvPr>
        </p:nvPicPr>
        <p:blipFill>
          <a:blip r:embed="rId3"/>
          <a:stretch>
            <a:fillRect/>
          </a:stretch>
        </p:blipFill>
        <p:spPr>
          <a:xfrm>
            <a:off x="1568742" y="1200864"/>
            <a:ext cx="5646494" cy="3786951"/>
          </a:xfrm>
          <a:prstGeom prst="rect">
            <a:avLst/>
          </a:prstGeom>
        </p:spPr>
      </p:pic>
    </p:spTree>
    <p:extLst>
      <p:ext uri="{BB962C8B-B14F-4D97-AF65-F5344CB8AC3E}">
        <p14:creationId xmlns:p14="http://schemas.microsoft.com/office/powerpoint/2010/main" val="65458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4" descr="Registration/Log i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65535" y="1162050"/>
            <a:ext cx="5317112" cy="3655219"/>
          </a:xfrm>
          <a:prstGeom prst="rect">
            <a:avLst/>
          </a:prstGeom>
          <a:ln>
            <a:solidFill>
              <a:schemeClr val="tx2"/>
            </a:solidFill>
          </a:ln>
          <a:effectLst>
            <a:outerShdw blurRad="292100" dist="139700" dir="2700000" algn="tl" rotWithShape="0">
              <a:srgbClr val="333333">
                <a:alpha val="65000"/>
              </a:srgbClr>
            </a:outerShdw>
          </a:effectLst>
        </p:spPr>
      </p:pic>
      <p:sp>
        <p:nvSpPr>
          <p:cNvPr id="6" name="Title 2"/>
          <p:cNvSpPr>
            <a:spLocks noGrp="1"/>
          </p:cNvSpPr>
          <p:nvPr>
            <p:ph type="title"/>
          </p:nvPr>
        </p:nvSpPr>
        <p:spPr>
          <a:xfrm>
            <a:off x="465535" y="50007"/>
            <a:ext cx="8543925" cy="994172"/>
          </a:xfrm>
        </p:spPr>
        <p:txBody>
          <a:bodyPr>
            <a:noAutofit/>
          </a:bodyPr>
          <a:lstStyle/>
          <a:p>
            <a:r>
              <a:rPr lang="en-GB" sz="3300" dirty="0">
                <a:solidFill>
                  <a:schemeClr val="tx2"/>
                </a:solidFill>
                <a:latin typeface="Arial" panose="020B0604020202020204" pitchFamily="34" charset="0"/>
                <a:cs typeface="Arial" panose="020B0604020202020204" pitchFamily="34" charset="0"/>
              </a:rPr>
              <a:t>SOAP: Register/Log in</a:t>
            </a:r>
          </a:p>
        </p:txBody>
      </p:sp>
      <p:sp>
        <p:nvSpPr>
          <p:cNvPr id="7" name="Content Placeholder 3"/>
          <p:cNvSpPr txBox="1">
            <a:spLocks/>
          </p:cNvSpPr>
          <p:nvPr/>
        </p:nvSpPr>
        <p:spPr>
          <a:xfrm>
            <a:off x="6322219" y="1162050"/>
            <a:ext cx="2610932" cy="3655219"/>
          </a:xfrm>
          <a:prstGeom prst="rect">
            <a:avLst/>
          </a:prstGeom>
        </p:spPr>
        <p:txBody>
          <a:bodyPr vert="horz" lIns="68580" tIns="34290" rIns="68580" bIns="3429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Any author can take action</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Select name from the dropdown</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Register account with email address in article metadata</a:t>
            </a:r>
          </a:p>
          <a:p>
            <a:pPr marL="214313" indent="-214313" defTabSz="685800" fontAlgn="auto">
              <a:spcBef>
                <a:spcPts val="750"/>
              </a:spcBef>
              <a:spcAft>
                <a:spcPts val="0"/>
              </a:spcAft>
              <a:buFont typeface="Arial" panose="020B0604020202020204" pitchFamily="34" charset="0"/>
              <a:buChar char="•"/>
            </a:pPr>
            <a:r>
              <a:rPr lang="en-GB" sz="1800" dirty="0">
                <a:solidFill>
                  <a:prstClr val="black"/>
                </a:solidFill>
                <a:latin typeface="Calibri" panose="020F0502020204030204"/>
              </a:rPr>
              <a:t>SAGE must know who is signing the license</a:t>
            </a:r>
          </a:p>
          <a:p>
            <a:pPr defTabSz="685800" fontAlgn="auto">
              <a:spcBef>
                <a:spcPts val="750"/>
              </a:spcBef>
              <a:spcAft>
                <a:spcPts val="0"/>
              </a:spcAft>
            </a:pPr>
            <a:endParaRPr lang="en-GB" sz="1800" dirty="0">
              <a:solidFill>
                <a:prstClr val="black"/>
              </a:solidFill>
              <a:latin typeface="Calibri" panose="020F0502020204030204"/>
            </a:endParaRPr>
          </a:p>
        </p:txBody>
      </p:sp>
    </p:spTree>
    <p:extLst>
      <p:ext uri="{BB962C8B-B14F-4D97-AF65-F5344CB8AC3E}">
        <p14:creationId xmlns:p14="http://schemas.microsoft.com/office/powerpoint/2010/main" val="1415206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FAA8-E89E-49C7-AC07-83E49CC2B191}"/>
              </a:ext>
            </a:extLst>
          </p:cNvPr>
          <p:cNvSpPr>
            <a:spLocks noGrp="1"/>
          </p:cNvSpPr>
          <p:nvPr>
            <p:ph type="title"/>
          </p:nvPr>
        </p:nvSpPr>
        <p:spPr>
          <a:xfrm>
            <a:off x="457200" y="269708"/>
            <a:ext cx="8229600" cy="584775"/>
          </a:xfrm>
        </p:spPr>
        <p:txBody>
          <a:bodyPr/>
          <a:lstStyle/>
          <a:p>
            <a:r>
              <a:rPr lang="en-GB" dirty="0"/>
              <a:t>Open Access License Selection</a:t>
            </a:r>
          </a:p>
        </p:txBody>
      </p:sp>
      <p:pic>
        <p:nvPicPr>
          <p:cNvPr id="8" name="Content Placeholder 7">
            <a:extLst>
              <a:ext uri="{FF2B5EF4-FFF2-40B4-BE49-F238E27FC236}">
                <a16:creationId xmlns:a16="http://schemas.microsoft.com/office/drawing/2014/main" id="{D9259404-90B0-48EE-9358-BE909FFDAF9F}"/>
              </a:ext>
            </a:extLst>
          </p:cNvPr>
          <p:cNvPicPr>
            <a:picLocks noGrp="1" noChangeAspect="1"/>
          </p:cNvPicPr>
          <p:nvPr>
            <p:ph idx="13"/>
          </p:nvPr>
        </p:nvPicPr>
        <p:blipFill rotWithShape="1">
          <a:blip r:embed="rId3"/>
          <a:srcRect/>
          <a:stretch/>
        </p:blipFill>
        <p:spPr>
          <a:xfrm>
            <a:off x="508544" y="1049867"/>
            <a:ext cx="8289125" cy="3581400"/>
          </a:xfrm>
          <a:prstGeom prst="rect">
            <a:avLst/>
          </a:prstGeom>
        </p:spPr>
      </p:pic>
      <p:pic>
        <p:nvPicPr>
          <p:cNvPr id="9" name="Picture 8">
            <a:extLst>
              <a:ext uri="{FF2B5EF4-FFF2-40B4-BE49-F238E27FC236}">
                <a16:creationId xmlns:a16="http://schemas.microsoft.com/office/drawing/2014/main" id="{497A5043-DEE5-4C5A-B8B8-25E7328333B5}"/>
              </a:ext>
            </a:extLst>
          </p:cNvPr>
          <p:cNvPicPr>
            <a:picLocks noChangeAspect="1"/>
          </p:cNvPicPr>
          <p:nvPr/>
        </p:nvPicPr>
        <p:blipFill>
          <a:blip r:embed="rId4"/>
          <a:srcRect/>
          <a:stretch/>
        </p:blipFill>
        <p:spPr>
          <a:xfrm>
            <a:off x="584744" y="3109841"/>
            <a:ext cx="7149227" cy="1521426"/>
          </a:xfrm>
          <a:prstGeom prst="rect">
            <a:avLst/>
          </a:prstGeom>
        </p:spPr>
      </p:pic>
    </p:spTree>
    <p:extLst>
      <p:ext uri="{BB962C8B-B14F-4D97-AF65-F5344CB8AC3E}">
        <p14:creationId xmlns:p14="http://schemas.microsoft.com/office/powerpoint/2010/main" val="39191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FAA8-E89E-49C7-AC07-83E49CC2B191}"/>
              </a:ext>
            </a:extLst>
          </p:cNvPr>
          <p:cNvSpPr>
            <a:spLocks noGrp="1"/>
          </p:cNvSpPr>
          <p:nvPr>
            <p:ph type="title"/>
          </p:nvPr>
        </p:nvSpPr>
        <p:spPr>
          <a:xfrm>
            <a:off x="457200" y="269708"/>
            <a:ext cx="8229600" cy="584775"/>
          </a:xfrm>
        </p:spPr>
        <p:txBody>
          <a:bodyPr/>
          <a:lstStyle/>
          <a:p>
            <a:r>
              <a:rPr lang="en-GB" dirty="0"/>
              <a:t>Open Access License Selection</a:t>
            </a:r>
          </a:p>
        </p:txBody>
      </p:sp>
      <p:pic>
        <p:nvPicPr>
          <p:cNvPr id="8" name="Content Placeholder 7">
            <a:extLst>
              <a:ext uri="{FF2B5EF4-FFF2-40B4-BE49-F238E27FC236}">
                <a16:creationId xmlns:a16="http://schemas.microsoft.com/office/drawing/2014/main" id="{D9259404-90B0-48EE-9358-BE909FFDAF9F}"/>
              </a:ext>
            </a:extLst>
          </p:cNvPr>
          <p:cNvPicPr>
            <a:picLocks noGrp="1" noChangeAspect="1"/>
          </p:cNvPicPr>
          <p:nvPr>
            <p:ph idx="13"/>
          </p:nvPr>
        </p:nvPicPr>
        <p:blipFill rotWithShape="1">
          <a:blip r:embed="rId3"/>
          <a:srcRect/>
          <a:stretch/>
        </p:blipFill>
        <p:spPr>
          <a:xfrm>
            <a:off x="508544" y="1049867"/>
            <a:ext cx="8289125" cy="3581400"/>
          </a:xfrm>
          <a:prstGeom prst="rect">
            <a:avLst/>
          </a:prstGeom>
        </p:spPr>
      </p:pic>
      <p:pic>
        <p:nvPicPr>
          <p:cNvPr id="9" name="Picture 8">
            <a:extLst>
              <a:ext uri="{FF2B5EF4-FFF2-40B4-BE49-F238E27FC236}">
                <a16:creationId xmlns:a16="http://schemas.microsoft.com/office/drawing/2014/main" id="{497A5043-DEE5-4C5A-B8B8-25E7328333B5}"/>
              </a:ext>
            </a:extLst>
          </p:cNvPr>
          <p:cNvPicPr>
            <a:picLocks noChangeAspect="1"/>
          </p:cNvPicPr>
          <p:nvPr/>
        </p:nvPicPr>
        <p:blipFill>
          <a:blip r:embed="rId4"/>
          <a:srcRect/>
          <a:stretch/>
        </p:blipFill>
        <p:spPr>
          <a:xfrm>
            <a:off x="584744" y="3109841"/>
            <a:ext cx="7149227" cy="1521426"/>
          </a:xfrm>
          <a:prstGeom prst="rect">
            <a:avLst/>
          </a:prstGeom>
        </p:spPr>
      </p:pic>
    </p:spTree>
    <p:extLst>
      <p:ext uri="{BB962C8B-B14F-4D97-AF65-F5344CB8AC3E}">
        <p14:creationId xmlns:p14="http://schemas.microsoft.com/office/powerpoint/2010/main" val="82301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70C36-8FAA-4C98-B58A-71D2FA93BCE1}"/>
              </a:ext>
            </a:extLst>
          </p:cNvPr>
          <p:cNvSpPr>
            <a:spLocks noGrp="1"/>
          </p:cNvSpPr>
          <p:nvPr>
            <p:ph type="title"/>
          </p:nvPr>
        </p:nvSpPr>
        <p:spPr/>
        <p:txBody>
          <a:bodyPr/>
          <a:lstStyle/>
          <a:p>
            <a:r>
              <a:rPr lang="en-GB" dirty="0"/>
              <a:t>Order confirmation</a:t>
            </a:r>
          </a:p>
        </p:txBody>
      </p:sp>
      <p:pic>
        <p:nvPicPr>
          <p:cNvPr id="4" name="Content Placeholder 3">
            <a:extLst>
              <a:ext uri="{FF2B5EF4-FFF2-40B4-BE49-F238E27FC236}">
                <a16:creationId xmlns:a16="http://schemas.microsoft.com/office/drawing/2014/main" id="{8296CA0D-7AD2-4F8B-A558-6887543DC440}"/>
              </a:ext>
            </a:extLst>
          </p:cNvPr>
          <p:cNvPicPr>
            <a:picLocks noGrp="1" noChangeAspect="1"/>
          </p:cNvPicPr>
          <p:nvPr>
            <p:ph idx="13"/>
          </p:nvPr>
        </p:nvPicPr>
        <p:blipFill>
          <a:blip r:embed="rId3"/>
          <a:stretch>
            <a:fillRect/>
          </a:stretch>
        </p:blipFill>
        <p:spPr>
          <a:xfrm>
            <a:off x="675701" y="1335088"/>
            <a:ext cx="7792598" cy="3241675"/>
          </a:xfrm>
          <a:prstGeom prst="rect">
            <a:avLst/>
          </a:prstGeom>
        </p:spPr>
      </p:pic>
      <p:pic>
        <p:nvPicPr>
          <p:cNvPr id="3" name="Picture 2">
            <a:extLst>
              <a:ext uri="{FF2B5EF4-FFF2-40B4-BE49-F238E27FC236}">
                <a16:creationId xmlns:a16="http://schemas.microsoft.com/office/drawing/2014/main" id="{45400EA5-B881-4D9B-87DC-FC9FD31CC769}"/>
              </a:ext>
            </a:extLst>
          </p:cNvPr>
          <p:cNvPicPr>
            <a:picLocks noChangeAspect="1"/>
          </p:cNvPicPr>
          <p:nvPr/>
        </p:nvPicPr>
        <p:blipFill>
          <a:blip r:embed="rId4"/>
          <a:stretch>
            <a:fillRect/>
          </a:stretch>
        </p:blipFill>
        <p:spPr>
          <a:xfrm>
            <a:off x="1088348" y="1121324"/>
            <a:ext cx="6967303" cy="3669202"/>
          </a:xfrm>
          <a:prstGeom prst="rect">
            <a:avLst/>
          </a:prstGeom>
        </p:spPr>
      </p:pic>
    </p:spTree>
    <p:extLst>
      <p:ext uri="{BB962C8B-B14F-4D97-AF65-F5344CB8AC3E}">
        <p14:creationId xmlns:p14="http://schemas.microsoft.com/office/powerpoint/2010/main" val="23789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5812-22B8-4615-9B75-B5D77612EA94}"/>
              </a:ext>
            </a:extLst>
          </p:cNvPr>
          <p:cNvSpPr>
            <a:spLocks noGrp="1"/>
          </p:cNvSpPr>
          <p:nvPr>
            <p:ph type="title"/>
          </p:nvPr>
        </p:nvSpPr>
        <p:spPr/>
        <p:txBody>
          <a:bodyPr/>
          <a:lstStyle/>
          <a:p>
            <a:r>
              <a:rPr lang="en-GB" dirty="0"/>
              <a:t>Pure Gold Open Access Journals</a:t>
            </a:r>
          </a:p>
        </p:txBody>
      </p:sp>
      <p:sp>
        <p:nvSpPr>
          <p:cNvPr id="3" name="Content Placeholder 2">
            <a:extLst>
              <a:ext uri="{FF2B5EF4-FFF2-40B4-BE49-F238E27FC236}">
                <a16:creationId xmlns:a16="http://schemas.microsoft.com/office/drawing/2014/main" id="{DB95C541-39EA-4681-A7CA-9C765AFB0D7C}"/>
              </a:ext>
            </a:extLst>
          </p:cNvPr>
          <p:cNvSpPr>
            <a:spLocks noGrp="1"/>
          </p:cNvSpPr>
          <p:nvPr>
            <p:ph idx="13"/>
          </p:nvPr>
        </p:nvSpPr>
        <p:spPr>
          <a:xfrm>
            <a:off x="457200" y="1033170"/>
            <a:ext cx="8229598" cy="3240830"/>
          </a:xfrm>
        </p:spPr>
        <p:txBody>
          <a:bodyPr>
            <a:normAutofit fontScale="85000" lnSpcReduction="20000"/>
          </a:bodyPr>
          <a:lstStyle/>
          <a:p>
            <a:pPr marL="0" indent="0">
              <a:buNone/>
            </a:pPr>
            <a:endParaRPr lang="en-GB" dirty="0"/>
          </a:p>
          <a:p>
            <a:r>
              <a:rPr lang="en-GB" dirty="0"/>
              <a:t>20% discount for Unit corresponding authors</a:t>
            </a:r>
          </a:p>
          <a:p>
            <a:r>
              <a:rPr lang="en-GB" dirty="0"/>
              <a:t>Author enters the discount code </a:t>
            </a:r>
            <a:r>
              <a:rPr lang="en-GB" b="1" dirty="0"/>
              <a:t>UNIT2020</a:t>
            </a:r>
            <a:r>
              <a:rPr lang="en-GB" dirty="0"/>
              <a:t> into our current APC collection system (RightsLink)</a:t>
            </a:r>
          </a:p>
          <a:p>
            <a:r>
              <a:rPr lang="en-GB" dirty="0"/>
              <a:t>Gold titles launching on the SAGE Open Access Portal Summer 2020</a:t>
            </a:r>
          </a:p>
          <a:p>
            <a:r>
              <a:rPr lang="en-GB" dirty="0"/>
              <a:t>Discount will then be fully automated. No action will be required by authors or institution. </a:t>
            </a:r>
          </a:p>
          <a:p>
            <a:r>
              <a:rPr lang="en-GB" dirty="0"/>
              <a:t>Option to set up OA prepay account or aggregated billing to fund Gold OA APCs </a:t>
            </a:r>
          </a:p>
          <a:p>
            <a:r>
              <a:rPr lang="en-GB" dirty="0"/>
              <a:t>Become Centralised Bill Payer (CBP) in our system with option to see either </a:t>
            </a:r>
          </a:p>
          <a:p>
            <a:pPr lvl="1"/>
            <a:r>
              <a:rPr lang="en-GB" sz="2000" dirty="0"/>
              <a:t>a) all articles to pre-approve eligibility and decide on whether to funding any APC centrally </a:t>
            </a:r>
          </a:p>
          <a:p>
            <a:pPr lvl="1"/>
            <a:r>
              <a:rPr lang="en-GB" sz="2000" dirty="0"/>
              <a:t>b) have a CBP profile with us to enable an author to select you as their bill payer for you to approve or decline case by case </a:t>
            </a:r>
          </a:p>
          <a:p>
            <a:pPr marL="0" indent="0">
              <a:buNone/>
            </a:pPr>
            <a:endParaRPr lang="en-GB" dirty="0"/>
          </a:p>
          <a:p>
            <a:endParaRPr lang="en-GB" dirty="0"/>
          </a:p>
        </p:txBody>
      </p:sp>
    </p:spTree>
    <p:extLst>
      <p:ext uri="{BB962C8B-B14F-4D97-AF65-F5344CB8AC3E}">
        <p14:creationId xmlns:p14="http://schemas.microsoft.com/office/powerpoint/2010/main" val="3156265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ED83-A820-4331-9383-39E1F465779F}"/>
              </a:ext>
            </a:extLst>
          </p:cNvPr>
          <p:cNvSpPr>
            <a:spLocks noGrp="1"/>
          </p:cNvSpPr>
          <p:nvPr>
            <p:ph type="title"/>
          </p:nvPr>
        </p:nvSpPr>
        <p:spPr/>
        <p:txBody>
          <a:bodyPr/>
          <a:lstStyle/>
          <a:p>
            <a:r>
              <a:rPr lang="en-GB" dirty="0"/>
              <a:t>What can library staff do to help authors?</a:t>
            </a:r>
          </a:p>
        </p:txBody>
      </p:sp>
      <p:sp>
        <p:nvSpPr>
          <p:cNvPr id="3" name="Content Placeholder 2">
            <a:extLst>
              <a:ext uri="{FF2B5EF4-FFF2-40B4-BE49-F238E27FC236}">
                <a16:creationId xmlns:a16="http://schemas.microsoft.com/office/drawing/2014/main" id="{1D2C63EA-D03E-478D-AEB6-21FB516F9D86}"/>
              </a:ext>
            </a:extLst>
          </p:cNvPr>
          <p:cNvSpPr>
            <a:spLocks noGrp="1"/>
          </p:cNvSpPr>
          <p:nvPr>
            <p:ph idx="13"/>
          </p:nvPr>
        </p:nvSpPr>
        <p:spPr/>
        <p:txBody>
          <a:bodyPr/>
          <a:lstStyle/>
          <a:p>
            <a:r>
              <a:rPr lang="en-GB" dirty="0"/>
              <a:t>Promote the agreement with SAGE to faculty</a:t>
            </a:r>
          </a:p>
          <a:p>
            <a:r>
              <a:rPr lang="en-GB" dirty="0"/>
              <a:t>Ensure correct links to SAGE and Unit websites are provided </a:t>
            </a:r>
            <a:r>
              <a:rPr lang="en-GB"/>
              <a:t>to faculty </a:t>
            </a:r>
            <a:r>
              <a:rPr lang="en-GB">
                <a:hlinkClick r:id="rId3"/>
              </a:rPr>
              <a:t>https://uk.sagepub.com/en-gb/eur/open-access-agreements-at-sage/norway</a:t>
            </a:r>
            <a:endParaRPr lang="en-GB" dirty="0"/>
          </a:p>
          <a:p>
            <a:r>
              <a:rPr lang="en-GB" dirty="0"/>
              <a:t>Encourage faculty to make the article submission</a:t>
            </a:r>
          </a:p>
          <a:p>
            <a:r>
              <a:rPr lang="en-GB" dirty="0"/>
              <a:t>Encourage faculty to pick their main institutional affiliation at submission</a:t>
            </a:r>
          </a:p>
          <a:p>
            <a:r>
              <a:rPr lang="en-GB" dirty="0"/>
              <a:t>Encourage faculty to use their institutional email domain when submitting</a:t>
            </a:r>
          </a:p>
          <a:p>
            <a:pPr marL="0" indent="0">
              <a:buNone/>
            </a:pPr>
            <a:endParaRPr lang="en-GB" dirty="0"/>
          </a:p>
          <a:p>
            <a:endParaRPr lang="en-GB" b="1" dirty="0"/>
          </a:p>
        </p:txBody>
      </p:sp>
    </p:spTree>
    <p:extLst>
      <p:ext uri="{BB962C8B-B14F-4D97-AF65-F5344CB8AC3E}">
        <p14:creationId xmlns:p14="http://schemas.microsoft.com/office/powerpoint/2010/main" val="420066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7AD4-F156-448E-B2B8-1BFDB1A0DBE0}"/>
              </a:ext>
            </a:extLst>
          </p:cNvPr>
          <p:cNvSpPr>
            <a:spLocks noGrp="1"/>
          </p:cNvSpPr>
          <p:nvPr>
            <p:ph type="title"/>
          </p:nvPr>
        </p:nvSpPr>
        <p:spPr/>
        <p:txBody>
          <a:bodyPr/>
          <a:lstStyle/>
          <a:p>
            <a:r>
              <a:rPr lang="en-GB" dirty="0"/>
              <a:t>Reporting</a:t>
            </a:r>
          </a:p>
        </p:txBody>
      </p:sp>
      <p:sp>
        <p:nvSpPr>
          <p:cNvPr id="3" name="Content Placeholder 2">
            <a:extLst>
              <a:ext uri="{FF2B5EF4-FFF2-40B4-BE49-F238E27FC236}">
                <a16:creationId xmlns:a16="http://schemas.microsoft.com/office/drawing/2014/main" id="{E99CDA72-1628-4254-868E-2C423F4C6650}"/>
              </a:ext>
            </a:extLst>
          </p:cNvPr>
          <p:cNvSpPr>
            <a:spLocks noGrp="1"/>
          </p:cNvSpPr>
          <p:nvPr>
            <p:ph idx="13"/>
          </p:nvPr>
        </p:nvSpPr>
        <p:spPr/>
        <p:txBody>
          <a:bodyPr/>
          <a:lstStyle/>
          <a:p>
            <a:r>
              <a:rPr lang="en-GB" dirty="0"/>
              <a:t>Author dashboard</a:t>
            </a:r>
          </a:p>
          <a:p>
            <a:r>
              <a:rPr lang="en-GB" dirty="0"/>
              <a:t>Pre-approve workflow – self serve article report</a:t>
            </a:r>
          </a:p>
          <a:p>
            <a:r>
              <a:rPr lang="en-GB" dirty="0"/>
              <a:t>Agreed reporting to consortium</a:t>
            </a:r>
          </a:p>
          <a:p>
            <a:r>
              <a:rPr lang="en-GB" dirty="0"/>
              <a:t>Consortium and institution self service reporting via SAGE Open Access portal – coming soon</a:t>
            </a:r>
          </a:p>
        </p:txBody>
      </p:sp>
      <p:pic>
        <p:nvPicPr>
          <p:cNvPr id="4" name="Picture 3">
            <a:extLst>
              <a:ext uri="{FF2B5EF4-FFF2-40B4-BE49-F238E27FC236}">
                <a16:creationId xmlns:a16="http://schemas.microsoft.com/office/drawing/2014/main" id="{9BA38167-648F-429F-95DB-987223847F3D}"/>
              </a:ext>
            </a:extLst>
          </p:cNvPr>
          <p:cNvPicPr>
            <a:picLocks noChangeAspect="1"/>
          </p:cNvPicPr>
          <p:nvPr/>
        </p:nvPicPr>
        <p:blipFill rotWithShape="1">
          <a:blip r:embed="rId3"/>
          <a:srcRect b="33945"/>
          <a:stretch/>
        </p:blipFill>
        <p:spPr>
          <a:xfrm>
            <a:off x="406699" y="3204113"/>
            <a:ext cx="8334530" cy="1664688"/>
          </a:xfrm>
          <a:prstGeom prst="rect">
            <a:avLst/>
          </a:prstGeom>
        </p:spPr>
      </p:pic>
    </p:spTree>
    <p:extLst>
      <p:ext uri="{BB962C8B-B14F-4D97-AF65-F5344CB8AC3E}">
        <p14:creationId xmlns:p14="http://schemas.microsoft.com/office/powerpoint/2010/main" val="924908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7AD4-F156-448E-B2B8-1BFDB1A0DBE0}"/>
              </a:ext>
            </a:extLst>
          </p:cNvPr>
          <p:cNvSpPr>
            <a:spLocks noGrp="1"/>
          </p:cNvSpPr>
          <p:nvPr>
            <p:ph type="title"/>
          </p:nvPr>
        </p:nvSpPr>
        <p:spPr/>
        <p:txBody>
          <a:bodyPr/>
          <a:lstStyle/>
          <a:p>
            <a:r>
              <a:rPr lang="en-GB" dirty="0"/>
              <a:t>How to get help	</a:t>
            </a:r>
          </a:p>
        </p:txBody>
      </p:sp>
      <p:sp>
        <p:nvSpPr>
          <p:cNvPr id="3" name="Content Placeholder 2">
            <a:extLst>
              <a:ext uri="{FF2B5EF4-FFF2-40B4-BE49-F238E27FC236}">
                <a16:creationId xmlns:a16="http://schemas.microsoft.com/office/drawing/2014/main" id="{E99CDA72-1628-4254-868E-2C423F4C6650}"/>
              </a:ext>
            </a:extLst>
          </p:cNvPr>
          <p:cNvSpPr>
            <a:spLocks noGrp="1"/>
          </p:cNvSpPr>
          <p:nvPr>
            <p:ph idx="13"/>
          </p:nvPr>
        </p:nvSpPr>
        <p:spPr/>
        <p:txBody>
          <a:bodyPr/>
          <a:lstStyle/>
          <a:p>
            <a:r>
              <a:rPr lang="en-GB" dirty="0"/>
              <a:t>Help area coming soon</a:t>
            </a:r>
          </a:p>
          <a:p>
            <a:r>
              <a:rPr lang="en-GB" dirty="0"/>
              <a:t>Agreement pages coming soon</a:t>
            </a:r>
          </a:p>
          <a:p>
            <a:r>
              <a:rPr lang="en-GB" dirty="0"/>
              <a:t>User manuals coming soon</a:t>
            </a:r>
          </a:p>
          <a:p>
            <a:r>
              <a:rPr lang="en-GB" dirty="0"/>
              <a:t>Dedicated open access customer service team</a:t>
            </a:r>
          </a:p>
          <a:p>
            <a:pPr marL="0" indent="0">
              <a:buNone/>
            </a:pPr>
            <a:endParaRPr lang="en-GB" dirty="0"/>
          </a:p>
          <a:p>
            <a:pPr marL="0" indent="0">
              <a:buNone/>
            </a:pPr>
            <a:r>
              <a:rPr lang="en-GB" dirty="0"/>
              <a:t>Reply to or send an email to SAGE Open Access customer service </a:t>
            </a:r>
            <a:r>
              <a:rPr lang="en-GB" dirty="0">
                <a:hlinkClick r:id="rId3"/>
              </a:rPr>
              <a:t>openaccess@sagepub.com</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518535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DB2D4-21E0-429D-A711-10232309DCF9}"/>
              </a:ext>
            </a:extLst>
          </p:cNvPr>
          <p:cNvSpPr>
            <a:spLocks noGrp="1"/>
          </p:cNvSpPr>
          <p:nvPr>
            <p:ph type="title"/>
          </p:nvPr>
        </p:nvSpPr>
        <p:spPr/>
        <p:txBody>
          <a:bodyPr/>
          <a:lstStyle/>
          <a:p>
            <a:r>
              <a:rPr lang="en-GB" dirty="0"/>
              <a:t>Thank you for listening</a:t>
            </a:r>
          </a:p>
        </p:txBody>
      </p:sp>
      <p:sp>
        <p:nvSpPr>
          <p:cNvPr id="3" name="Content Placeholder 2">
            <a:extLst>
              <a:ext uri="{FF2B5EF4-FFF2-40B4-BE49-F238E27FC236}">
                <a16:creationId xmlns:a16="http://schemas.microsoft.com/office/drawing/2014/main" id="{561ACD33-8947-4701-B153-4164F162F262}"/>
              </a:ext>
            </a:extLst>
          </p:cNvPr>
          <p:cNvSpPr>
            <a:spLocks noGrp="1"/>
          </p:cNvSpPr>
          <p:nvPr>
            <p:ph idx="13"/>
          </p:nvPr>
        </p:nvSpPr>
        <p:spPr>
          <a:xfrm>
            <a:off x="308612" y="1198582"/>
            <a:ext cx="8229598" cy="3240830"/>
          </a:xfrm>
        </p:spPr>
        <p:txBody>
          <a:bodyPr/>
          <a:lstStyle/>
          <a:p>
            <a:pPr marL="0" indent="0">
              <a:buNone/>
            </a:pPr>
            <a:endParaRPr lang="en-GB" dirty="0"/>
          </a:p>
          <a:p>
            <a:pPr marL="0" indent="0">
              <a:buNone/>
            </a:pPr>
            <a:endParaRPr lang="en-GB" dirty="0"/>
          </a:p>
          <a:p>
            <a:pPr marL="0" indent="0">
              <a:buNone/>
            </a:pPr>
            <a:r>
              <a:rPr lang="en-GB" dirty="0"/>
              <a:t>Lucy Robinson: </a:t>
            </a:r>
            <a:r>
              <a:rPr lang="en-GB" dirty="0">
                <a:hlinkClick r:id="rId2"/>
              </a:rPr>
              <a:t>Lucy.Robinson@Sagepub.co.uk</a:t>
            </a:r>
            <a:endParaRPr lang="en-GB" dirty="0"/>
          </a:p>
          <a:p>
            <a:pPr marL="0" indent="0">
              <a:buNone/>
            </a:pPr>
            <a:endParaRPr lang="en-GB" dirty="0"/>
          </a:p>
        </p:txBody>
      </p:sp>
    </p:spTree>
    <p:extLst>
      <p:ext uri="{BB962C8B-B14F-4D97-AF65-F5344CB8AC3E}">
        <p14:creationId xmlns:p14="http://schemas.microsoft.com/office/powerpoint/2010/main" val="214568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37EBB-D1E3-4B64-8BAE-5B9926678C4A}"/>
              </a:ext>
            </a:extLst>
          </p:cNvPr>
          <p:cNvSpPr>
            <a:spLocks noGrp="1"/>
          </p:cNvSpPr>
          <p:nvPr>
            <p:ph idx="13"/>
          </p:nvPr>
        </p:nvSpPr>
        <p:spPr/>
        <p:txBody>
          <a:bodyPr>
            <a:normAutofit fontScale="70000" lnSpcReduction="20000"/>
          </a:bodyPr>
          <a:lstStyle/>
          <a:p>
            <a:pPr marL="0" indent="0">
              <a:buNone/>
            </a:pPr>
            <a:r>
              <a:rPr lang="en-US" sz="2800" dirty="0"/>
              <a:t>SAGE Open Access Portal:</a:t>
            </a:r>
          </a:p>
          <a:p>
            <a:r>
              <a:rPr lang="en-US" dirty="0"/>
              <a:t>Bringing together all our Open Access (OA) processes into a single system provided by one customer facing portal. </a:t>
            </a:r>
          </a:p>
          <a:p>
            <a:pPr lvl="1"/>
            <a:r>
              <a:rPr lang="en-US" sz="2000" dirty="0"/>
              <a:t>Payment Processing</a:t>
            </a:r>
          </a:p>
          <a:p>
            <a:pPr lvl="1"/>
            <a:r>
              <a:rPr lang="en-US" sz="2000" dirty="0"/>
              <a:t>Automated Author Compliance/license selection</a:t>
            </a:r>
          </a:p>
          <a:p>
            <a:pPr lvl="1"/>
            <a:r>
              <a:rPr lang="en-US" sz="2000" dirty="0"/>
              <a:t>Live tracking </a:t>
            </a:r>
          </a:p>
          <a:p>
            <a:pPr lvl="1"/>
            <a:r>
              <a:rPr lang="en-US" sz="2000" dirty="0"/>
              <a:t>Detailed reporting</a:t>
            </a:r>
          </a:p>
          <a:p>
            <a:pPr lvl="1"/>
            <a:endParaRPr lang="en-US" dirty="0"/>
          </a:p>
          <a:p>
            <a:r>
              <a:rPr lang="en-US" dirty="0"/>
              <a:t>Phase 1: Now live for all hybrid (SAGE Choice) open access. </a:t>
            </a:r>
          </a:p>
          <a:p>
            <a:r>
              <a:rPr lang="en-US" dirty="0"/>
              <a:t>Phase 2: Pure Gold migration progressing for completion in the summer</a:t>
            </a:r>
          </a:p>
          <a:p>
            <a:r>
              <a:rPr lang="en-US" dirty="0"/>
              <a:t>Phase 3: Customer reporting dashboards for institutions and consortia </a:t>
            </a:r>
            <a:br>
              <a:rPr lang="en-US" dirty="0"/>
            </a:br>
            <a:endParaRPr lang="en-US" dirty="0"/>
          </a:p>
          <a:p>
            <a:pPr marL="0" indent="0">
              <a:buNone/>
            </a:pPr>
            <a:r>
              <a:rPr lang="en-US" i="1" dirty="0"/>
              <a:t>A fully flexible solution to meet the needs of SAGE’s journals, authors and library customers into the foreseeable future.</a:t>
            </a:r>
          </a:p>
          <a:p>
            <a:pPr marL="0" indent="0">
              <a:buNone/>
            </a:pPr>
            <a:endParaRPr lang="en-GB" sz="2400" dirty="0"/>
          </a:p>
        </p:txBody>
      </p:sp>
      <p:pic>
        <p:nvPicPr>
          <p:cNvPr id="6" name="Picture 5">
            <a:extLst>
              <a:ext uri="{FF2B5EF4-FFF2-40B4-BE49-F238E27FC236}">
                <a16:creationId xmlns:a16="http://schemas.microsoft.com/office/drawing/2014/main" id="{E0E89ECC-0237-4DAF-AB84-A5AFC8692303}"/>
              </a:ext>
            </a:extLst>
          </p:cNvPr>
          <p:cNvPicPr>
            <a:picLocks noChangeAspect="1"/>
          </p:cNvPicPr>
          <p:nvPr/>
        </p:nvPicPr>
        <p:blipFill>
          <a:blip r:embed="rId3"/>
          <a:stretch>
            <a:fillRect/>
          </a:stretch>
        </p:blipFill>
        <p:spPr>
          <a:xfrm>
            <a:off x="140653" y="278848"/>
            <a:ext cx="6634901" cy="809265"/>
          </a:xfrm>
          <a:prstGeom prst="rect">
            <a:avLst/>
          </a:prstGeom>
        </p:spPr>
      </p:pic>
    </p:spTree>
    <p:extLst>
      <p:ext uri="{BB962C8B-B14F-4D97-AF65-F5344CB8AC3E}">
        <p14:creationId xmlns:p14="http://schemas.microsoft.com/office/powerpoint/2010/main" val="4112714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6239-511A-4216-926F-E1050597650A}"/>
              </a:ext>
            </a:extLst>
          </p:cNvPr>
          <p:cNvSpPr>
            <a:spLocks noGrp="1"/>
          </p:cNvSpPr>
          <p:nvPr>
            <p:ph type="title"/>
          </p:nvPr>
        </p:nvSpPr>
        <p:spPr/>
        <p:txBody>
          <a:bodyPr/>
          <a:lstStyle/>
          <a:p>
            <a:r>
              <a:rPr lang="en-GB" dirty="0"/>
              <a:t>SAGE/Unit Agreement</a:t>
            </a:r>
          </a:p>
        </p:txBody>
      </p:sp>
      <p:sp>
        <p:nvSpPr>
          <p:cNvPr id="5" name="Content Placeholder 4">
            <a:extLst>
              <a:ext uri="{FF2B5EF4-FFF2-40B4-BE49-F238E27FC236}">
                <a16:creationId xmlns:a16="http://schemas.microsoft.com/office/drawing/2014/main" id="{56B14E26-5143-4804-B5EE-88245D256F97}"/>
              </a:ext>
            </a:extLst>
          </p:cNvPr>
          <p:cNvSpPr>
            <a:spLocks noGrp="1"/>
          </p:cNvSpPr>
          <p:nvPr>
            <p:ph idx="13"/>
          </p:nvPr>
        </p:nvSpPr>
        <p:spPr>
          <a:xfrm>
            <a:off x="457202" y="1199213"/>
            <a:ext cx="8229598" cy="3377359"/>
          </a:xfrm>
        </p:spPr>
        <p:txBody>
          <a:bodyPr>
            <a:normAutofit/>
          </a:bodyPr>
          <a:lstStyle/>
          <a:p>
            <a:r>
              <a:rPr lang="en-US" sz="3200" dirty="0"/>
              <a:t>Unlimited open access publishing rights in more than 900 hybrid journals </a:t>
            </a:r>
          </a:p>
          <a:p>
            <a:r>
              <a:rPr lang="en-US" sz="3200" dirty="0"/>
              <a:t>A 20% discount in Gold Open Access journals	</a:t>
            </a:r>
          </a:p>
          <a:p>
            <a:r>
              <a:rPr lang="en-US" sz="3200" dirty="0"/>
              <a:t>Read access rights </a:t>
            </a:r>
          </a:p>
          <a:p>
            <a:r>
              <a:rPr lang="en-US" sz="3200" dirty="0"/>
              <a:t>Publishing with a CC BY </a:t>
            </a:r>
            <a:r>
              <a:rPr lang="en-US" sz="3200" dirty="0" err="1"/>
              <a:t>licence</a:t>
            </a:r>
            <a:endParaRPr lang="en-GB" sz="3200" dirty="0"/>
          </a:p>
        </p:txBody>
      </p:sp>
    </p:spTree>
    <p:extLst>
      <p:ext uri="{BB962C8B-B14F-4D97-AF65-F5344CB8AC3E}">
        <p14:creationId xmlns:p14="http://schemas.microsoft.com/office/powerpoint/2010/main" val="3135967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9E44-E5A3-4396-9640-DBCBA79A0201}"/>
              </a:ext>
            </a:extLst>
          </p:cNvPr>
          <p:cNvSpPr>
            <a:spLocks noGrp="1"/>
          </p:cNvSpPr>
          <p:nvPr>
            <p:ph type="title"/>
          </p:nvPr>
        </p:nvSpPr>
        <p:spPr>
          <a:xfrm>
            <a:off x="457200" y="427103"/>
            <a:ext cx="8229600" cy="1077218"/>
          </a:xfrm>
        </p:spPr>
        <p:txBody>
          <a:bodyPr/>
          <a:lstStyle/>
          <a:p>
            <a:r>
              <a:rPr lang="en-GB" dirty="0"/>
              <a:t>What makes an article eligible for the Unit Agreement?</a:t>
            </a:r>
          </a:p>
        </p:txBody>
      </p:sp>
      <p:sp>
        <p:nvSpPr>
          <p:cNvPr id="3" name="Content Placeholder 2">
            <a:extLst>
              <a:ext uri="{FF2B5EF4-FFF2-40B4-BE49-F238E27FC236}">
                <a16:creationId xmlns:a16="http://schemas.microsoft.com/office/drawing/2014/main" id="{E5537EBB-D1E3-4B64-8BAE-5B9926678C4A}"/>
              </a:ext>
            </a:extLst>
          </p:cNvPr>
          <p:cNvSpPr>
            <a:spLocks noGrp="1"/>
          </p:cNvSpPr>
          <p:nvPr>
            <p:ph idx="13"/>
          </p:nvPr>
        </p:nvSpPr>
        <p:spPr>
          <a:xfrm>
            <a:off x="457202" y="1618938"/>
            <a:ext cx="8229598" cy="2957633"/>
          </a:xfrm>
        </p:spPr>
        <p:txBody>
          <a:bodyPr>
            <a:normAutofit/>
          </a:bodyPr>
          <a:lstStyle/>
          <a:p>
            <a:pPr>
              <a:buFont typeface="Wingdings" panose="05000000000000000000" pitchFamily="2" charset="2"/>
              <a:buChar char="ü"/>
            </a:pPr>
            <a:r>
              <a:rPr lang="en-GB" sz="2400" dirty="0"/>
              <a:t>Corresponding author affiliated with a member institution</a:t>
            </a:r>
          </a:p>
          <a:p>
            <a:pPr>
              <a:buFont typeface="Wingdings" panose="05000000000000000000" pitchFamily="2" charset="2"/>
              <a:buChar char="ü"/>
            </a:pPr>
            <a:r>
              <a:rPr lang="en-GB" sz="2400" dirty="0"/>
              <a:t>Contract dates – 1</a:t>
            </a:r>
            <a:r>
              <a:rPr lang="en-GB" sz="2400" baseline="30000" dirty="0"/>
              <a:t>st</a:t>
            </a:r>
            <a:r>
              <a:rPr lang="en-GB" sz="2400" dirty="0"/>
              <a:t> January 2020 – 31</a:t>
            </a:r>
            <a:r>
              <a:rPr lang="en-GB" sz="2400" baseline="30000" dirty="0"/>
              <a:t>st</a:t>
            </a:r>
            <a:r>
              <a:rPr lang="en-GB" sz="2400" dirty="0"/>
              <a:t> December 2022</a:t>
            </a:r>
          </a:p>
          <a:p>
            <a:pPr>
              <a:buFont typeface="Wingdings" panose="05000000000000000000" pitchFamily="2" charset="2"/>
              <a:buChar char="ü"/>
            </a:pPr>
            <a:r>
              <a:rPr lang="en-GB" sz="2400" dirty="0"/>
              <a:t>Journal is included in the SAGE Premier 2019 package</a:t>
            </a:r>
          </a:p>
          <a:p>
            <a:pPr>
              <a:buFont typeface="Wingdings" panose="05000000000000000000" pitchFamily="2" charset="2"/>
              <a:buChar char="ü"/>
            </a:pPr>
            <a:r>
              <a:rPr lang="en-GB" sz="2400" dirty="0"/>
              <a:t>Article type</a:t>
            </a:r>
          </a:p>
          <a:p>
            <a:pPr>
              <a:buFont typeface="Wingdings" panose="05000000000000000000" pitchFamily="2" charset="2"/>
              <a:buChar char="ü"/>
            </a:pPr>
            <a:r>
              <a:rPr lang="en-GB" sz="2400" dirty="0"/>
              <a:t>Author accepts the offer of open access accepted within 2-week timeframe (hybrid)</a:t>
            </a:r>
          </a:p>
          <a:p>
            <a:pPr>
              <a:buFont typeface="Wingdings" panose="05000000000000000000" pitchFamily="2" charset="2"/>
              <a:buChar char="ü"/>
            </a:pPr>
            <a:endParaRPr lang="en-GB" sz="2400" dirty="0"/>
          </a:p>
        </p:txBody>
      </p:sp>
    </p:spTree>
    <p:extLst>
      <p:ext uri="{BB962C8B-B14F-4D97-AF65-F5344CB8AC3E}">
        <p14:creationId xmlns:p14="http://schemas.microsoft.com/office/powerpoint/2010/main" val="298862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435604"/>
          </a:xfrm>
        </p:spPr>
        <p:txBody>
          <a:bodyPr>
            <a:normAutofit fontScale="90000"/>
          </a:bodyPr>
          <a:lstStyle/>
          <a:p>
            <a:r>
              <a:rPr lang="en-US" dirty="0"/>
              <a:t>How is eligibility verified?</a:t>
            </a:r>
            <a:endParaRPr lang="en-GB" dirty="0">
              <a:solidFill>
                <a:schemeClr val="tx2"/>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9070313"/>
              </p:ext>
            </p:extLst>
          </p:nvPr>
        </p:nvGraphicFramePr>
        <p:xfrm>
          <a:off x="714096" y="914400"/>
          <a:ext cx="5609855" cy="39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6978193" y="1713005"/>
            <a:ext cx="1992097" cy="2038662"/>
          </a:xfrm>
          <a:prstGeom prst="wedgeRectCallout">
            <a:avLst>
              <a:gd name="adj1" fmla="val -82308"/>
              <a:gd name="adj2" fmla="val 1512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GB" sz="1350" dirty="0">
                <a:solidFill>
                  <a:prstClr val="white"/>
                </a:solidFill>
                <a:latin typeface="Calibri" panose="020F0502020204030204"/>
              </a:rPr>
              <a:t>All articles </a:t>
            </a:r>
            <a:r>
              <a:rPr lang="en-GB" sz="1350" b="1" dirty="0">
                <a:solidFill>
                  <a:prstClr val="white"/>
                </a:solidFill>
                <a:latin typeface="Calibri" panose="020F0502020204030204"/>
              </a:rPr>
              <a:t>automatically, proactively </a:t>
            </a:r>
            <a:r>
              <a:rPr lang="en-GB" sz="1350" dirty="0">
                <a:solidFill>
                  <a:prstClr val="white"/>
                </a:solidFill>
                <a:latin typeface="Calibri" panose="020F0502020204030204"/>
              </a:rPr>
              <a:t>checked against </a:t>
            </a:r>
            <a:r>
              <a:rPr lang="en-GB" sz="1350" dirty="0" err="1">
                <a:solidFill>
                  <a:prstClr val="white"/>
                </a:solidFill>
                <a:latin typeface="Calibri" panose="020F0502020204030204"/>
              </a:rPr>
              <a:t>Bibsam</a:t>
            </a:r>
            <a:r>
              <a:rPr lang="en-GB" sz="1350" dirty="0">
                <a:solidFill>
                  <a:prstClr val="white"/>
                </a:solidFill>
                <a:latin typeface="Calibri" panose="020F0502020204030204"/>
              </a:rPr>
              <a:t> Agreement parameters: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Journal package list</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Contract dates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Corresponding author Ringgold IDs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Article type</a:t>
            </a:r>
          </a:p>
          <a:p>
            <a:pPr defTabSz="685800" fontAlgn="auto">
              <a:spcBef>
                <a:spcPts val="0"/>
              </a:spcBef>
              <a:spcAft>
                <a:spcPts val="0"/>
              </a:spcAft>
            </a:pPr>
            <a:endParaRPr lang="en-GB" sz="1350" dirty="0">
              <a:solidFill>
                <a:prstClr val="white"/>
              </a:solidFill>
              <a:latin typeface="Calibri" panose="020F0502020204030204"/>
            </a:endParaRPr>
          </a:p>
        </p:txBody>
      </p:sp>
      <p:sp>
        <p:nvSpPr>
          <p:cNvPr id="3" name="Rectangle 2">
            <a:extLst>
              <a:ext uri="{FF2B5EF4-FFF2-40B4-BE49-F238E27FC236}">
                <a16:creationId xmlns:a16="http://schemas.microsoft.com/office/drawing/2014/main" id="{8256D4A6-8A9D-4A7D-B4E8-9D92CACFDFE3}"/>
              </a:ext>
            </a:extLst>
          </p:cNvPr>
          <p:cNvSpPr/>
          <p:nvPr/>
        </p:nvSpPr>
        <p:spPr>
          <a:xfrm>
            <a:off x="125835" y="1644243"/>
            <a:ext cx="9018165" cy="331365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363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a:lstStyle/>
          <a:p>
            <a:r>
              <a:rPr lang="en-US" dirty="0">
                <a:solidFill>
                  <a:schemeClr val="tx2"/>
                </a:solidFill>
              </a:rPr>
              <a:t>Submission and Peer Review – Ringgold ID </a:t>
            </a:r>
          </a:p>
        </p:txBody>
      </p:sp>
      <p:pic>
        <p:nvPicPr>
          <p:cNvPr id="6" name="Content Placeholder 5">
            <a:extLst>
              <a:ext uri="{FF2B5EF4-FFF2-40B4-BE49-F238E27FC236}">
                <a16:creationId xmlns:a16="http://schemas.microsoft.com/office/drawing/2014/main" id="{77CB4200-4F80-4460-B71A-FAD4492AB4F2}"/>
              </a:ext>
            </a:extLst>
          </p:cNvPr>
          <p:cNvPicPr>
            <a:picLocks noGrp="1" noChangeAspect="1"/>
          </p:cNvPicPr>
          <p:nvPr>
            <p:ph idx="13"/>
          </p:nvPr>
        </p:nvPicPr>
        <p:blipFill>
          <a:blip r:embed="rId3"/>
          <a:stretch>
            <a:fillRect/>
          </a:stretch>
        </p:blipFill>
        <p:spPr>
          <a:xfrm>
            <a:off x="856902" y="1049353"/>
            <a:ext cx="7628576" cy="3849218"/>
          </a:xfrm>
          <a:prstGeom prst="rect">
            <a:avLst/>
          </a:prstGeom>
        </p:spPr>
      </p:pic>
      <p:pic>
        <p:nvPicPr>
          <p:cNvPr id="5" name="Content Placeholder 3">
            <a:extLst>
              <a:ext uri="{FF2B5EF4-FFF2-40B4-BE49-F238E27FC236}">
                <a16:creationId xmlns:a16="http://schemas.microsoft.com/office/drawing/2014/main" id="{BEDC0E0D-CE43-4293-AFC0-14ECA597CA33}"/>
              </a:ext>
            </a:extLst>
          </p:cNvPr>
          <p:cNvPicPr>
            <a:picLocks noChangeAspect="1"/>
          </p:cNvPicPr>
          <p:nvPr/>
        </p:nvPicPr>
        <p:blipFill rotWithShape="1">
          <a:blip r:embed="rId4"/>
          <a:srcRect l="25453" t="6141" r="25872" b="16792"/>
          <a:stretch/>
        </p:blipFill>
        <p:spPr>
          <a:xfrm>
            <a:off x="2253345" y="1606278"/>
            <a:ext cx="4565156" cy="33489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435604"/>
          </a:xfrm>
        </p:spPr>
        <p:txBody>
          <a:bodyPr>
            <a:normAutofit fontScale="90000"/>
          </a:bodyPr>
          <a:lstStyle/>
          <a:p>
            <a:r>
              <a:rPr lang="en-US" dirty="0"/>
              <a:t>How is eligibility verified?</a:t>
            </a:r>
            <a:endParaRPr lang="en-GB" dirty="0">
              <a:solidFill>
                <a:schemeClr val="tx2"/>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5559286"/>
              </p:ext>
            </p:extLst>
          </p:nvPr>
        </p:nvGraphicFramePr>
        <p:xfrm>
          <a:off x="714096" y="914400"/>
          <a:ext cx="5609855" cy="39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6978193" y="1713005"/>
            <a:ext cx="1992097" cy="2038662"/>
          </a:xfrm>
          <a:prstGeom prst="wedgeRectCallout">
            <a:avLst>
              <a:gd name="adj1" fmla="val -82308"/>
              <a:gd name="adj2" fmla="val 1512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GB" sz="1350" dirty="0">
                <a:solidFill>
                  <a:prstClr val="white"/>
                </a:solidFill>
                <a:latin typeface="Calibri" panose="020F0502020204030204"/>
              </a:rPr>
              <a:t>All articles </a:t>
            </a:r>
            <a:r>
              <a:rPr lang="en-GB" sz="1350" b="1" dirty="0">
                <a:solidFill>
                  <a:prstClr val="white"/>
                </a:solidFill>
                <a:latin typeface="Calibri" panose="020F0502020204030204"/>
              </a:rPr>
              <a:t>automatically, proactively </a:t>
            </a:r>
            <a:r>
              <a:rPr lang="en-GB" sz="1350" dirty="0">
                <a:solidFill>
                  <a:prstClr val="white"/>
                </a:solidFill>
                <a:latin typeface="Calibri" panose="020F0502020204030204"/>
              </a:rPr>
              <a:t>checked against the Unit Agreement parameters: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Journal package list</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Contract dates</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Corresponding author Ringgold ID</a:t>
            </a:r>
          </a:p>
          <a:p>
            <a:pPr marL="214313" indent="-214313" defTabSz="685800" fontAlgn="auto">
              <a:spcBef>
                <a:spcPts val="0"/>
              </a:spcBef>
              <a:spcAft>
                <a:spcPts val="0"/>
              </a:spcAft>
              <a:buFont typeface="Arial" panose="020B0604020202020204" pitchFamily="34" charset="0"/>
              <a:buChar char="•"/>
            </a:pPr>
            <a:r>
              <a:rPr lang="en-GB" sz="1350" dirty="0">
                <a:solidFill>
                  <a:prstClr val="white"/>
                </a:solidFill>
                <a:latin typeface="Calibri" panose="020F0502020204030204"/>
              </a:rPr>
              <a:t>Article type</a:t>
            </a:r>
          </a:p>
          <a:p>
            <a:pPr defTabSz="685800" fontAlgn="auto">
              <a:spcBef>
                <a:spcPts val="0"/>
              </a:spcBef>
              <a:spcAft>
                <a:spcPts val="0"/>
              </a:spcAft>
            </a:pPr>
            <a:endParaRPr lang="en-GB" sz="1350" dirty="0">
              <a:solidFill>
                <a:prstClr val="white"/>
              </a:solidFill>
              <a:latin typeface="Calibri" panose="020F0502020204030204"/>
            </a:endParaRPr>
          </a:p>
        </p:txBody>
      </p:sp>
    </p:spTree>
    <p:extLst>
      <p:ext uri="{BB962C8B-B14F-4D97-AF65-F5344CB8AC3E}">
        <p14:creationId xmlns:p14="http://schemas.microsoft.com/office/powerpoint/2010/main" val="17600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B3E59E3-B5E1-423A-A641-540D1E6C800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FD740306-D385-4C8E-A396-BA7FB151071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ACE3240D-6B34-4418-BA38-B15416ABC97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789BAD44-C0A1-4B71-987F-F17A08BA828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D52EF96-50DC-476B-955D-2C207B31B34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239F-8A85-4232-9FB0-8CC066CBF84C}"/>
              </a:ext>
            </a:extLst>
          </p:cNvPr>
          <p:cNvSpPr>
            <a:spLocks noGrp="1"/>
          </p:cNvSpPr>
          <p:nvPr>
            <p:ph type="title"/>
          </p:nvPr>
        </p:nvSpPr>
        <p:spPr/>
        <p:txBody>
          <a:bodyPr/>
          <a:lstStyle/>
          <a:p>
            <a:r>
              <a:rPr lang="en-GB" dirty="0"/>
              <a:t>Open Access Offer Email</a:t>
            </a:r>
          </a:p>
        </p:txBody>
      </p:sp>
      <p:pic>
        <p:nvPicPr>
          <p:cNvPr id="4" name="Content Placeholder 3">
            <a:extLst>
              <a:ext uri="{FF2B5EF4-FFF2-40B4-BE49-F238E27FC236}">
                <a16:creationId xmlns:a16="http://schemas.microsoft.com/office/drawing/2014/main" id="{00CBA3E3-A40C-43F7-9242-D54019DDA1A6}"/>
              </a:ext>
            </a:extLst>
          </p:cNvPr>
          <p:cNvPicPr>
            <a:picLocks noGrp="1" noChangeAspect="1"/>
          </p:cNvPicPr>
          <p:nvPr>
            <p:ph idx="13"/>
          </p:nvPr>
        </p:nvPicPr>
        <p:blipFill rotWithShape="1">
          <a:blip r:embed="rId3"/>
          <a:srcRect/>
          <a:stretch/>
        </p:blipFill>
        <p:spPr>
          <a:xfrm>
            <a:off x="846667" y="1229991"/>
            <a:ext cx="7230879" cy="3637817"/>
          </a:xfrm>
          <a:prstGeom prst="rect">
            <a:avLst/>
          </a:prstGeom>
        </p:spPr>
      </p:pic>
    </p:spTree>
    <p:extLst>
      <p:ext uri="{BB962C8B-B14F-4D97-AF65-F5344CB8AC3E}">
        <p14:creationId xmlns:p14="http://schemas.microsoft.com/office/powerpoint/2010/main" val="301420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D4576-E90B-4FD8-8C76-4F9FDA3E921E}"/>
              </a:ext>
            </a:extLst>
          </p:cNvPr>
          <p:cNvSpPr>
            <a:spLocks noGrp="1"/>
          </p:cNvSpPr>
          <p:nvPr>
            <p:ph type="title"/>
          </p:nvPr>
        </p:nvSpPr>
        <p:spPr/>
        <p:txBody>
          <a:bodyPr/>
          <a:lstStyle/>
          <a:p>
            <a:r>
              <a:rPr lang="en-GB" dirty="0"/>
              <a:t>Choose Open Access</a:t>
            </a:r>
          </a:p>
        </p:txBody>
      </p:sp>
      <p:pic>
        <p:nvPicPr>
          <p:cNvPr id="5" name="Content Placeholder 4">
            <a:extLst>
              <a:ext uri="{FF2B5EF4-FFF2-40B4-BE49-F238E27FC236}">
                <a16:creationId xmlns:a16="http://schemas.microsoft.com/office/drawing/2014/main" id="{34DE7135-F3E0-47B1-A0FD-8577D355BE9C}"/>
              </a:ext>
            </a:extLst>
          </p:cNvPr>
          <p:cNvPicPr>
            <a:picLocks noGrp="1" noChangeAspect="1"/>
          </p:cNvPicPr>
          <p:nvPr>
            <p:ph idx="13"/>
          </p:nvPr>
        </p:nvPicPr>
        <p:blipFill>
          <a:blip r:embed="rId3"/>
          <a:srcRect/>
          <a:stretch/>
        </p:blipFill>
        <p:spPr>
          <a:xfrm>
            <a:off x="575733" y="1283838"/>
            <a:ext cx="7509934" cy="3450675"/>
          </a:xfrm>
          <a:prstGeom prst="rect">
            <a:avLst/>
          </a:prstGeom>
        </p:spPr>
      </p:pic>
    </p:spTree>
    <p:extLst>
      <p:ext uri="{BB962C8B-B14F-4D97-AF65-F5344CB8AC3E}">
        <p14:creationId xmlns:p14="http://schemas.microsoft.com/office/powerpoint/2010/main" val="4064273550"/>
      </p:ext>
    </p:extLst>
  </p:cSld>
  <p:clrMapOvr>
    <a:masterClrMapping/>
  </p:clrMapOvr>
</p:sld>
</file>

<file path=ppt/theme/theme1.xml><?xml version="1.0" encoding="utf-8"?>
<a:theme xmlns:a="http://schemas.openxmlformats.org/drawingml/2006/main" name="New Master Slides widescreen">
  <a:themeElements>
    <a:clrScheme name="SAGE">
      <a:dk1>
        <a:srgbClr val="000000"/>
      </a:dk1>
      <a:lt1>
        <a:srgbClr val="FFFFFF"/>
      </a:lt1>
      <a:dk2>
        <a:srgbClr val="1B5BC6"/>
      </a:dk2>
      <a:lt2>
        <a:srgbClr val="FFFFFF"/>
      </a:lt2>
      <a:accent1>
        <a:srgbClr val="61AEED"/>
      </a:accent1>
      <a:accent2>
        <a:srgbClr val="0099A8"/>
      </a:accent2>
      <a:accent3>
        <a:srgbClr val="F0536A"/>
      </a:accent3>
      <a:accent4>
        <a:srgbClr val="630361"/>
      </a:accent4>
      <a:accent5>
        <a:srgbClr val="66BA6B"/>
      </a:accent5>
      <a:accent6>
        <a:srgbClr val="FBAE16"/>
      </a:accent6>
      <a:hlink>
        <a:srgbClr val="1B5BC6"/>
      </a:hlink>
      <a:folHlink>
        <a:srgbClr val="1B5BC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60000"/>
            <a:lumOff val="4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7f1517b-4de9-473e-b98e-e85f028c8fb9">
      <UserInfo>
        <DisplayName>Albert Sciamanna</DisplayName>
        <AccountId>550</AccountId>
        <AccountType/>
      </UserInfo>
      <UserInfo>
        <DisplayName>Leah Watson</DisplayName>
        <AccountId>1185</AccountId>
        <AccountType/>
      </UserInfo>
      <UserInfo>
        <DisplayName>Melissa Salway</DisplayName>
        <AccountId>1422</AccountId>
        <AccountType/>
      </UserInfo>
      <UserInfo>
        <DisplayName>Inderjit Kaur Arora</DisplayName>
        <AccountId>1002</AccountId>
        <AccountType/>
      </UserInfo>
      <UserInfo>
        <DisplayName>Jasmine Neo</DisplayName>
        <AccountId>2853</AccountId>
        <AccountType/>
      </UserInfo>
      <UserInfo>
        <DisplayName>Maureen Adams</DisplayName>
        <AccountId>704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E0589FC27C16B4CBBA0251581B6C56A" ma:contentTypeVersion="13" ma:contentTypeDescription="Opprett et nytt dokument." ma:contentTypeScope="" ma:versionID="c608078a79e6c5c2d6cb6d79afe6ecae">
  <xsd:schema xmlns:xsd="http://www.w3.org/2001/XMLSchema" xmlns:xs="http://www.w3.org/2001/XMLSchema" xmlns:p="http://schemas.microsoft.com/office/2006/metadata/properties" xmlns:ns3="254f8c72-67b7-4c3c-90df-507ce6c91383" xmlns:ns4="77f1517b-4de9-473e-b98e-e85f028c8fb9" targetNamespace="http://schemas.microsoft.com/office/2006/metadata/properties" ma:root="true" ma:fieldsID="7ebeeebadd5fd24cdbd784503ee8c78a" ns3:_="" ns4:_="">
    <xsd:import namespace="254f8c72-67b7-4c3c-90df-507ce6c91383"/>
    <xsd:import namespace="77f1517b-4de9-473e-b98e-e85f028c8fb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4f8c72-67b7-4c3c-90df-507ce6c913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7f1517b-4de9-473e-b98e-e85f028c8fb9"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SharingHintHash" ma:index="12" nillable="true" ma:displayName="Hash for deling av tip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80C722-751D-4503-A8E4-C11EDAC6AF25}">
  <ds:schemaRefs>
    <ds:schemaRef ds:uri="http://schemas.microsoft.com/sharepoint/v3/contenttype/forms"/>
  </ds:schemaRefs>
</ds:datastoreItem>
</file>

<file path=customXml/itemProps2.xml><?xml version="1.0" encoding="utf-8"?>
<ds:datastoreItem xmlns:ds="http://schemas.openxmlformats.org/officeDocument/2006/customXml" ds:itemID="{B4DA008D-E1E8-40EA-AE14-C2D8DD10569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54f8c72-67b7-4c3c-90df-507ce6c91383"/>
    <ds:schemaRef ds:uri="http://purl.org/dc/terms/"/>
    <ds:schemaRef ds:uri="http://schemas.openxmlformats.org/package/2006/metadata/core-properties"/>
    <ds:schemaRef ds:uri="77f1517b-4de9-473e-b98e-e85f028c8fb9"/>
    <ds:schemaRef ds:uri="http://www.w3.org/XML/1998/namespace"/>
    <ds:schemaRef ds:uri="http://purl.org/dc/dcmitype/"/>
  </ds:schemaRefs>
</ds:datastoreItem>
</file>

<file path=customXml/itemProps3.xml><?xml version="1.0" encoding="utf-8"?>
<ds:datastoreItem xmlns:ds="http://schemas.openxmlformats.org/officeDocument/2006/customXml" ds:itemID="{F4C8CB22-31FF-47AC-A84E-C91390EC95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4f8c72-67b7-4c3c-90df-507ce6c91383"/>
    <ds:schemaRef ds:uri="77f1517b-4de9-473e-b98e-e85f028c8f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New Master Slides widescreen.potx</Template>
  <TotalTime>6446</TotalTime>
  <Words>833</Words>
  <Application>Microsoft Office PowerPoint</Application>
  <PresentationFormat>Skjermfremvisning (16:9)</PresentationFormat>
  <Paragraphs>147</Paragraphs>
  <Slides>19</Slides>
  <Notes>17</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19</vt:i4>
      </vt:variant>
    </vt:vector>
  </HeadingPairs>
  <TitlesOfParts>
    <vt:vector size="23" baseType="lpstr">
      <vt:lpstr>Arial</vt:lpstr>
      <vt:lpstr>Calibri</vt:lpstr>
      <vt:lpstr>Wingdings</vt:lpstr>
      <vt:lpstr>New Master Slides widescreen</vt:lpstr>
      <vt:lpstr>PowerPoint-presentasjon</vt:lpstr>
      <vt:lpstr>PowerPoint-presentasjon</vt:lpstr>
      <vt:lpstr>SAGE/Unit Agreement</vt:lpstr>
      <vt:lpstr>What makes an article eligible for the Unit Agreement?</vt:lpstr>
      <vt:lpstr>How is eligibility verified?</vt:lpstr>
      <vt:lpstr>Submission and Peer Review – Ringgold ID </vt:lpstr>
      <vt:lpstr>How is eligibility verified?</vt:lpstr>
      <vt:lpstr>Open Access Offer Email</vt:lpstr>
      <vt:lpstr>Choose Open Access</vt:lpstr>
      <vt:lpstr>Declining Open Access Offer</vt:lpstr>
      <vt:lpstr>SOAP: Register/Log in</vt:lpstr>
      <vt:lpstr>Open Access License Selection</vt:lpstr>
      <vt:lpstr>Open Access License Selection</vt:lpstr>
      <vt:lpstr>Order confirmation</vt:lpstr>
      <vt:lpstr>Pure Gold Open Access Journals</vt:lpstr>
      <vt:lpstr>What can library staff do to help authors?</vt:lpstr>
      <vt:lpstr>Reporting</vt:lpstr>
      <vt:lpstr>How to get help </vt:lpstr>
      <vt:lpstr>Thank you for listening</vt:lpstr>
    </vt:vector>
  </TitlesOfParts>
  <Manager/>
  <Company>SAGE Publishing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subject/>
  <dc:creator>Hannah Shillibeer</dc:creator>
  <cp:keywords/>
  <dc:description/>
  <cp:lastModifiedBy>Solveig Wikstrøm</cp:lastModifiedBy>
  <cp:revision>626</cp:revision>
  <dcterms:created xsi:type="dcterms:W3CDTF">2012-11-12T22:03:53Z</dcterms:created>
  <dcterms:modified xsi:type="dcterms:W3CDTF">2020-06-02T12:55:43Z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0x010100EE0589FC27C16B4CBBA0251581B6C56A</vt:lpwstr>
  </property>
</Properties>
</file>