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  <p:sldMasterId id="2147483668" r:id="rId6"/>
  </p:sldMasterIdLst>
  <p:notesMasterIdLst>
    <p:notesMasterId r:id="rId34"/>
  </p:notesMasterIdLst>
  <p:sldIdLst>
    <p:sldId id="295" r:id="rId7"/>
    <p:sldId id="299" r:id="rId8"/>
    <p:sldId id="307" r:id="rId9"/>
    <p:sldId id="311" r:id="rId10"/>
    <p:sldId id="285" r:id="rId11"/>
    <p:sldId id="323" r:id="rId12"/>
    <p:sldId id="309" r:id="rId13"/>
    <p:sldId id="300" r:id="rId14"/>
    <p:sldId id="312" r:id="rId15"/>
    <p:sldId id="276" r:id="rId16"/>
    <p:sldId id="278" r:id="rId17"/>
    <p:sldId id="302" r:id="rId18"/>
    <p:sldId id="303" r:id="rId19"/>
    <p:sldId id="306" r:id="rId20"/>
    <p:sldId id="305" r:id="rId21"/>
    <p:sldId id="279" r:id="rId22"/>
    <p:sldId id="296" r:id="rId23"/>
    <p:sldId id="304" r:id="rId24"/>
    <p:sldId id="297" r:id="rId25"/>
    <p:sldId id="301" r:id="rId26"/>
    <p:sldId id="319" r:id="rId27"/>
    <p:sldId id="313" r:id="rId28"/>
    <p:sldId id="314" r:id="rId29"/>
    <p:sldId id="315" r:id="rId30"/>
    <p:sldId id="317" r:id="rId31"/>
    <p:sldId id="318" r:id="rId32"/>
    <p:sldId id="322" r:id="rId33"/>
  </p:sldIdLst>
  <p:sldSz cx="12192000" cy="6858000"/>
  <p:notesSz cx="6800850" cy="9807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D05E69CE-0C71-4435-84AA-354C1168F03B}">
          <p14:sldIdLst>
            <p14:sldId id="295"/>
            <p14:sldId id="299"/>
            <p14:sldId id="307"/>
            <p14:sldId id="311"/>
            <p14:sldId id="285"/>
            <p14:sldId id="323"/>
            <p14:sldId id="309"/>
          </p14:sldIdLst>
        </p14:section>
        <p14:section name="Inndeling uten navn" id="{16AEC9DE-04D1-42DB-9D6D-1EA02798F798}">
          <p14:sldIdLst>
            <p14:sldId id="300"/>
            <p14:sldId id="312"/>
            <p14:sldId id="276"/>
            <p14:sldId id="278"/>
            <p14:sldId id="302"/>
            <p14:sldId id="303"/>
            <p14:sldId id="306"/>
            <p14:sldId id="305"/>
            <p14:sldId id="279"/>
            <p14:sldId id="296"/>
            <p14:sldId id="304"/>
            <p14:sldId id="297"/>
            <p14:sldId id="301"/>
            <p14:sldId id="319"/>
            <p14:sldId id="313"/>
            <p14:sldId id="314"/>
            <p14:sldId id="315"/>
            <p14:sldId id="317"/>
            <p14:sldId id="318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13313B-9845-429D-9811-56E5EA414BC6}" v="112" dt="2024-05-02T10:06:24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1C54-2784-4B16-BF78-14B8824184DD}" type="datetimeFigureOut">
              <a:rPr lang="nb-NO" smtClean="0"/>
              <a:t>02.05.2024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25550"/>
            <a:ext cx="5883275" cy="3309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085" y="4719895"/>
            <a:ext cx="5440680" cy="38617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2241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51FE9-A358-457B-AB2B-FF98B81A8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37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51FE9-A358-457B-AB2B-FF98B81A8E2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60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51FE9-A358-457B-AB2B-FF98B81A8E2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59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51FE9-A358-457B-AB2B-FF98B81A8E20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03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51FE9-A358-457B-AB2B-FF98B81A8E20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7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FEE84B6-D213-4059-8A1A-61A1B6C9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207F-D9F7-4634-8AEB-F08FB7B397DD}" type="datetimeFigureOut">
              <a:rPr lang="nb-NO" smtClean="0"/>
              <a:t>02.05.2024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4EB977E-6237-2207-9669-83EBA4CC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22EAEE-719C-D626-61EF-0D355BB1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7538-03C4-4CF3-B838-D0991C123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50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9D5206-2035-A4D3-B992-8206D25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CE684F-70B7-E190-C2A2-AA807BFF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E6E4757-60EA-0B7A-ECE8-CFF8E1408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E7DE161-E36F-58DC-3197-E2396D88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207F-D9F7-4634-8AEB-F08FB7B397DD}" type="datetimeFigureOut">
              <a:rPr lang="nb-NO" smtClean="0"/>
              <a:t>02.05.2024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706A1FC-9DC1-2583-0EE8-FE34B9E8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679DE0F-B9A5-BBAA-DFA9-F0058BF8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7538-03C4-4CF3-B838-D0991C123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05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2A56A6-B194-0961-45B0-46957661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826F47-FA3F-1CE2-38AE-205D51835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A697A9-8F3B-0F1E-9D60-A4911F47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207F-D9F7-4634-8AEB-F08FB7B397DD}" type="datetimeFigureOut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425A56-3D89-43B6-015A-07341DD0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BCDCE9-C0D5-0586-46E6-385CEBD3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7538-03C4-4CF3-B838-D0991C123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52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7AE9A4-1E56-644E-AF0F-3E64F21D2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212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B568562-2038-7549-A3BA-D2A27552E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212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50CFA90-8016-174B-940D-20A71100C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387" y="3218688"/>
            <a:ext cx="4211332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02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2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332176-1178-DF4F-8235-F7FEC155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DD42E4-FAFB-0148-B5A6-0044369EB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A34136-F2A5-224D-9E5D-703A28D0C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3019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2CBB56-1A1A-E33E-0C70-1C277898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8F0ED83-52BE-5151-5A4D-953AE055E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517C16-178B-1EF1-0108-1BD5E292A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3207F-D9F7-4634-8AEB-F08FB7B397DD}" type="datetimeFigureOut">
              <a:rPr lang="nb-NO" smtClean="0"/>
              <a:t>02.05.2024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428F31-9519-648E-7B1F-8DA0FE94B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143867-2835-9A58-FB00-B2B9BC6CB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7538-03C4-4CF3-B838-D0991C123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500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1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0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A827ACC-2FFC-5A47-9806-466DD9F1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667CA1-20C0-BB4A-8C15-D4F093EC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8728298E-1EAF-1F4B-BCAD-17112CEF7E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5110" y="6492875"/>
            <a:ext cx="760311" cy="2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1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affer" pitchFamily="2" charset="77"/>
          <a:ea typeface="+mj-ea"/>
          <a:cs typeface="Haffer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Haffer" pitchFamily="2" charset="77"/>
          <a:ea typeface="+mn-ea"/>
          <a:cs typeface="Haffer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affer" pitchFamily="2" charset="77"/>
          <a:ea typeface="+mn-ea"/>
          <a:cs typeface="Haffer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Haffer" pitchFamily="2" charset="77"/>
          <a:ea typeface="+mn-ea"/>
          <a:cs typeface="Haffer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Haffer" pitchFamily="2" charset="77"/>
          <a:ea typeface="+mn-ea"/>
          <a:cs typeface="Haffer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Haffer" pitchFamily="2" charset="77"/>
          <a:ea typeface="+mn-ea"/>
          <a:cs typeface="Haffer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DDC844-9B7B-5E4C-BAD5-FFC2CE2C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A6E38F-99C7-7249-919F-3E532DE81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A08E5B9-255C-C447-873C-2412C26C1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3441" y="6472997"/>
            <a:ext cx="800290" cy="2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5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affer" pitchFamily="2" charset="77"/>
          <a:ea typeface="+mj-ea"/>
          <a:cs typeface="Haffer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affer" pitchFamily="2" charset="77"/>
          <a:ea typeface="+mn-ea"/>
          <a:cs typeface="Haffer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affer" pitchFamily="2" charset="77"/>
          <a:ea typeface="+mn-ea"/>
          <a:cs typeface="Haffer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affer" pitchFamily="2" charset="77"/>
          <a:ea typeface="+mn-ea"/>
          <a:cs typeface="Haffer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affer" pitchFamily="2" charset="77"/>
          <a:ea typeface="+mn-ea"/>
          <a:cs typeface="Haffer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affer" pitchFamily="2" charset="77"/>
          <a:ea typeface="+mn-ea"/>
          <a:cs typeface="Haffer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cience.no/nasjonalt-forum-apen-forskn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cience.no/tilgang/konsortielisenser/informasjon/avtalene/sciencedirect" TargetMode="External"/><Relationship Id="rId2" Type="http://schemas.openxmlformats.org/officeDocument/2006/relationships/hyperlink" Target="https://www.openscience.no/tilgang/konsortielisenser/informasjon/avtalen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cience.no/en/publisering/apen-publisering" TargetMode="External"/><Relationship Id="rId2" Type="http://schemas.openxmlformats.org/officeDocument/2006/relationships/hyperlink" Target="https://www.openscience.no/publisering/avtaler-om-apen-publiserin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science.no/aktuelt-rss.xml" TargetMode="External"/><Relationship Id="rId3" Type="http://schemas.openxmlformats.org/officeDocument/2006/relationships/hyperlink" Target="https://www.openscience.no/oa-i-norge" TargetMode="External"/><Relationship Id="rId7" Type="http://schemas.openxmlformats.org/officeDocument/2006/relationships/hyperlink" Target="https://www.openscience.no/aktuelt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www.openscience.no/hva-e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penscience.no/oa-i-norge/arrangementskalender-event-calendar" TargetMode="External"/><Relationship Id="rId11" Type="http://schemas.openxmlformats.org/officeDocument/2006/relationships/hyperlink" Target="https://www.openscience.no/tjenesteutvikling" TargetMode="External"/><Relationship Id="rId5" Type="http://schemas.openxmlformats.org/officeDocument/2006/relationships/hyperlink" Target="https://www.openscience.no/aktuelt/institusjonell-rettighetspolitikk-rrs-irrs-ved-norske-forskningsinstitusjoner" TargetMode="External"/><Relationship Id="rId10" Type="http://schemas.openxmlformats.org/officeDocument/2006/relationships/hyperlink" Target="https://www.openscience.no/tilgang" TargetMode="External"/><Relationship Id="rId4" Type="http://schemas.openxmlformats.org/officeDocument/2006/relationships/hyperlink" Target="https://www.openscience.no/strategi-norsk-vitenskapelig-publisering-etter-2024" TargetMode="External"/><Relationship Id="rId9" Type="http://schemas.openxmlformats.org/officeDocument/2006/relationships/hyperlink" Target="https://www.openscience.no/publiseri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cience.no/en/node/3360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penscience.no/en/forrt-glossary" TargetMode="External"/><Relationship Id="rId5" Type="http://schemas.openxmlformats.org/officeDocument/2006/relationships/hyperlink" Target="https://www.openscience.no/en/node/3526" TargetMode="External"/><Relationship Id="rId4" Type="http://schemas.openxmlformats.org/officeDocument/2006/relationships/hyperlink" Target="https://www.openscience.no/en/publisering/apen-publiseri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lisensavtaler@sikt.no" TargetMode="External"/><Relationship Id="rId2" Type="http://schemas.openxmlformats.org/officeDocument/2006/relationships/hyperlink" Target="https://www.openscience.no/media/3804/download?inlin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isensavtaler@sikt.n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isensavtaler@sikt.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openscience.n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nsortiamanager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lisensavtaler@sikt.no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D53F6E-FBB9-EE97-B9B0-AAD9459D5A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>
                <a:latin typeface="Haffer"/>
              </a:rPr>
              <a:t>Kommunikasjon mellom Sikt og deltakerne i lisensavtaler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49B5F6-0018-F62E-FFC5-CEF7903F4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212" y="3602037"/>
            <a:ext cx="9144000" cy="202779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nb-NO">
              <a:latin typeface="Haffer"/>
            </a:endParaRPr>
          </a:p>
          <a:p>
            <a:r>
              <a:rPr lang="nb-NO">
                <a:latin typeface="Haffer"/>
              </a:rPr>
              <a:t>Janicke Furberg og Solveig Wikstrøm</a:t>
            </a:r>
          </a:p>
          <a:p>
            <a:r>
              <a:rPr lang="nb-NO">
                <a:latin typeface="Haffer"/>
              </a:rPr>
              <a:t>Sikt Lisensavtaler og åpen tilgang</a:t>
            </a:r>
          </a:p>
          <a:p>
            <a:endParaRPr lang="nb-NO">
              <a:latin typeface="Haffer"/>
            </a:endParaRPr>
          </a:p>
          <a:p>
            <a:r>
              <a:rPr lang="nb-NO">
                <a:latin typeface="Haffer"/>
              </a:rPr>
              <a:t>17. april 2024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39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51BE8A-F974-20E1-6E3B-536B76C5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Edvarda som kommunikasjonskanal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199643-00C9-AFC7-C9F8-CBA1131C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7148" y="1876426"/>
            <a:ext cx="91916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sz="2400"/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r>
              <a:rPr lang="nb-NO" sz="2400"/>
              <a:t>Edvarda, som først og fremst er et administrasjonssystem, brukes også som kanal for å kommunisere med deltakerne</a:t>
            </a:r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endParaRPr lang="nb-NO" sz="24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5F87209-6163-C33A-CA6F-0DCD21175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49" y="3249152"/>
            <a:ext cx="353599" cy="35969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8D0923A-5121-A845-E0A3-8CE491CB7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941" y="4622386"/>
            <a:ext cx="270685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A961589-1903-C3EC-0641-0F0310B22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768" y="984214"/>
            <a:ext cx="5157663" cy="2341067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9951BE8A-F974-20E1-6E3B-536B76C5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nb-NO" sz="4400"/>
              <a:t>Måter informasjonen blir formidlet på i Edvarda</a:t>
            </a:r>
            <a:br>
              <a:rPr lang="nb-NO" sz="4400"/>
            </a:b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199643-00C9-AFC7-C9F8-CBA1131C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3059" y="1876426"/>
            <a:ext cx="9232490" cy="4351338"/>
          </a:xfrm>
        </p:spPr>
        <p:txBody>
          <a:bodyPr>
            <a:normAutofit/>
          </a:bodyPr>
          <a:lstStyle/>
          <a:p>
            <a:endParaRPr lang="nb-NO" sz="2400"/>
          </a:p>
          <a:p>
            <a:pPr marL="0" indent="0">
              <a:buNone/>
            </a:pPr>
            <a:endParaRPr lang="nb-NO" sz="2400"/>
          </a:p>
          <a:p>
            <a:r>
              <a:rPr lang="nb-NO" sz="2400"/>
              <a:t>informasjon på avtalesidene</a:t>
            </a:r>
          </a:p>
          <a:p>
            <a:r>
              <a:rPr lang="nb-NO" sz="2400"/>
              <a:t>utsending av e-post til aktuelle deltakere</a:t>
            </a:r>
          </a:p>
          <a:p>
            <a:r>
              <a:rPr lang="nb-NO" sz="2400"/>
              <a:t>orientering </a:t>
            </a:r>
            <a:r>
              <a:rPr lang="nb-NO" sz="2400" err="1"/>
              <a:t>vha</a:t>
            </a:r>
            <a:r>
              <a:rPr lang="nb-NO" sz="2400"/>
              <a:t> varsler</a:t>
            </a:r>
          </a:p>
          <a:p>
            <a:r>
              <a:rPr lang="nb-NO" sz="2400"/>
              <a:t>nyhetsbrev</a:t>
            </a:r>
          </a:p>
          <a:p>
            <a:pPr marL="0" indent="0">
              <a:buNone/>
            </a:pPr>
            <a:endParaRPr lang="nb-NO" sz="24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793F8B5-7A9C-6063-CB08-E3611B660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240" y="2154748"/>
            <a:ext cx="3604572" cy="465622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5C13533-2385-CF9D-E5E7-9220C7D6E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034" y="4301920"/>
            <a:ext cx="5784415" cy="21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51BE8A-F974-20E1-6E3B-536B76C5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Informasjon som ikke skal ut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199643-00C9-AFC7-C9F8-CBA1131C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7148" y="1876426"/>
            <a:ext cx="91916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/>
          </a:p>
          <a:p>
            <a:r>
              <a:rPr lang="nb-NO" sz="2400"/>
              <a:t>Informasjonen i Edvarda KAN være unntatt offentlighet!</a:t>
            </a:r>
          </a:p>
          <a:p>
            <a:pPr marL="0" indent="0">
              <a:buNone/>
            </a:pPr>
            <a:endParaRPr lang="nb-NO" sz="240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CF6649A-AF8F-E90B-5A5A-8864B04D9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677" y="3550416"/>
            <a:ext cx="1810669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51BE8A-F974-20E1-6E3B-536B76C5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Hva slags informasjon skal ikke ut?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199643-00C9-AFC7-C9F8-CBA1131C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7148" y="1876426"/>
            <a:ext cx="9191625" cy="4351338"/>
          </a:xfrm>
        </p:spPr>
        <p:txBody>
          <a:bodyPr>
            <a:normAutofit/>
          </a:bodyPr>
          <a:lstStyle/>
          <a:p>
            <a:endParaRPr lang="nb-NO" sz="2400"/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r>
              <a:rPr lang="nb-NO" sz="2400"/>
              <a:t>Type informasjon som er unntatt offentlighet er hovedsakelig:</a:t>
            </a:r>
          </a:p>
          <a:p>
            <a:r>
              <a:rPr lang="nb-NO" sz="2400"/>
              <a:t>prisinformasjon</a:t>
            </a:r>
          </a:p>
          <a:p>
            <a:r>
              <a:rPr lang="nb-NO" sz="2400"/>
              <a:t>statistikk</a:t>
            </a:r>
          </a:p>
          <a:p>
            <a:r>
              <a:rPr lang="nb-NO" sz="2400" b="1"/>
              <a:t>informasjon om forhandlingene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CF6649A-AF8F-E90B-5A5A-8864B04D9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896" y="4767557"/>
            <a:ext cx="1810669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51BE8A-F974-20E1-6E3B-536B76C5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Deling av informasjon som er unntatt offentlighet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199643-00C9-AFC7-C9F8-CBA1131C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7148" y="1876426"/>
            <a:ext cx="91916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sz="2400"/>
          </a:p>
          <a:p>
            <a:pPr marL="0" indent="0">
              <a:buNone/>
            </a:pPr>
            <a:r>
              <a:rPr lang="nb-NO" sz="2400">
                <a:latin typeface="Haffer"/>
              </a:rPr>
              <a:t>Konsortiedeltakerne er gjennom </a:t>
            </a:r>
            <a:r>
              <a:rPr lang="nb-NO" sz="2400" err="1">
                <a:latin typeface="Haffer"/>
              </a:rPr>
              <a:t>fullmaktsavtalen</a:t>
            </a:r>
            <a:r>
              <a:rPr lang="nb-NO" sz="2400">
                <a:latin typeface="Haffer"/>
              </a:rPr>
              <a:t> forpliktet til å bevisstgjøre sine Edvarda-brukere om informasjon som er unntatt offentligheten:</a:t>
            </a:r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r>
              <a:rPr lang="nb-NO" sz="2400" i="1">
                <a:latin typeface="Haffer"/>
              </a:rPr>
              <a:t>« Informasjon om priser og statistikk, herunder forhandlingsforberedelser, er unntatt offentligheten </a:t>
            </a:r>
            <a:r>
              <a:rPr lang="nb-NO" sz="2400" i="1" err="1">
                <a:latin typeface="Haffer"/>
              </a:rPr>
              <a:t>ihht</a:t>
            </a:r>
            <a:r>
              <a:rPr lang="nb-NO" sz="2400" i="1">
                <a:latin typeface="Haffer"/>
              </a:rPr>
              <a:t>. Offentlighetsloven §23. «Unntak av omsyn til det </a:t>
            </a:r>
            <a:r>
              <a:rPr lang="nb-NO" sz="2400" i="1" err="1">
                <a:latin typeface="Haffer"/>
              </a:rPr>
              <a:t>offentlege</a:t>
            </a:r>
            <a:r>
              <a:rPr lang="nb-NO" sz="2400" i="1">
                <a:latin typeface="Haffer"/>
              </a:rPr>
              <a:t> sin forhandlingsposisjon m.m.»</a:t>
            </a:r>
          </a:p>
          <a:p>
            <a:pPr marL="0" indent="0">
              <a:buNone/>
            </a:pPr>
            <a:r>
              <a:rPr lang="nb-NO" sz="2400" b="1" i="1">
                <a:latin typeface="Haffer"/>
              </a:rPr>
              <a:t>Konsortiedeltageren forplikter seg til å holde sine ansatte godt informert om dette</a:t>
            </a:r>
            <a:r>
              <a:rPr lang="nb-NO" sz="2400" i="1">
                <a:latin typeface="Haffer"/>
              </a:rPr>
              <a:t>.»</a:t>
            </a:r>
          </a:p>
          <a:p>
            <a:pPr marL="0" indent="0">
              <a:buNone/>
            </a:pP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771584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51BE8A-F974-20E1-6E3B-536B76C5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>
                <a:latin typeface="Haffer"/>
              </a:rPr>
              <a:t>Deling av informasjon som er unntatt offentlighet </a:t>
            </a:r>
            <a:r>
              <a:rPr lang="nb-NO" sz="1800"/>
              <a:t>(forts.)</a:t>
            </a:r>
            <a:endParaRPr lang="nb-NO" sz="1800">
              <a:latin typeface="Haffer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199643-00C9-AFC7-C9F8-CBA1131C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7148" y="1876426"/>
            <a:ext cx="91916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sz="2400"/>
          </a:p>
          <a:p>
            <a:pPr marL="0" indent="0">
              <a:buNone/>
            </a:pPr>
            <a:r>
              <a:rPr lang="nb-NO" sz="2400">
                <a:latin typeface="Haffer"/>
              </a:rPr>
              <a:t>Konsortiedeltakerens ansvar: brukere i Edvarda</a:t>
            </a:r>
            <a:endParaRPr lang="nb-NO"/>
          </a:p>
          <a:p>
            <a:pPr marL="0" indent="0">
              <a:buNone/>
            </a:pPr>
            <a:endParaRPr lang="nb-NO" sz="2400">
              <a:latin typeface="Haffer"/>
            </a:endParaRPr>
          </a:p>
          <a:p>
            <a:pPr>
              <a:buFont typeface="Arial"/>
              <a:buChar char="•"/>
            </a:pPr>
            <a:r>
              <a:rPr lang="nb-NO" sz="2400">
                <a:latin typeface="Haffer"/>
              </a:rPr>
              <a:t>bestemme hvem som skal være brukere</a:t>
            </a:r>
            <a:endParaRPr lang="nb-NO"/>
          </a:p>
          <a:p>
            <a:pPr>
              <a:buFont typeface="Arial"/>
              <a:buChar char="•"/>
            </a:pPr>
            <a:r>
              <a:rPr lang="nb-NO" sz="2400">
                <a:latin typeface="Haffer"/>
              </a:rPr>
              <a:t>informere disse om behandling av informasjon som er unntatt offentlighet</a:t>
            </a:r>
            <a:endParaRPr lang="nb-NO"/>
          </a:p>
          <a:p>
            <a:pPr>
              <a:buFont typeface="Arial"/>
              <a:buChar char="•"/>
            </a:pPr>
            <a:r>
              <a:rPr lang="nb-NO" sz="2400">
                <a:latin typeface="Haffer"/>
              </a:rPr>
              <a:t>slette brukerkonto når ansatte slutter</a:t>
            </a:r>
            <a:endParaRPr lang="nb-NO"/>
          </a:p>
          <a:p>
            <a:pPr marL="0" indent="0">
              <a:buNone/>
            </a:pPr>
            <a:endParaRPr lang="nb-NO" sz="2400">
              <a:latin typeface="Haffer"/>
            </a:endParaRPr>
          </a:p>
          <a:p>
            <a:pPr marL="0" indent="0">
              <a:buNone/>
            </a:pPr>
            <a:endParaRPr lang="nb-NO" sz="2400">
              <a:latin typeface="Haffer"/>
            </a:endParaRPr>
          </a:p>
          <a:p>
            <a:pPr marL="0" indent="0">
              <a:buNone/>
            </a:pPr>
            <a:endParaRPr lang="nb-NO" sz="2400" i="1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2400" i="1"/>
          </a:p>
          <a:p>
            <a:pPr marL="0" indent="0">
              <a:buNone/>
            </a:pP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69212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51BE8A-F974-20E1-6E3B-536B76C5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Deling av informasjon som er unntatt offentlighet </a:t>
            </a:r>
            <a:r>
              <a:rPr lang="nb-NO" sz="1800"/>
              <a:t>(forts.)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199643-00C9-AFC7-C9F8-CBA1131C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7148" y="1876426"/>
            <a:ext cx="9191625" cy="4351338"/>
          </a:xfrm>
        </p:spPr>
        <p:txBody>
          <a:bodyPr>
            <a:normAutofit/>
          </a:bodyPr>
          <a:lstStyle/>
          <a:p>
            <a:endParaRPr lang="nb-NO" sz="2400"/>
          </a:p>
          <a:p>
            <a:pPr marL="0" indent="0">
              <a:buNone/>
            </a:pPr>
            <a:r>
              <a:rPr lang="nb-NO" sz="2400"/>
              <a:t>Viktig prinsipp: konsortiedeltakeren kan kun se informasjon om egen institusjon</a:t>
            </a:r>
          </a:p>
          <a:p>
            <a:pPr marL="0" indent="0">
              <a:buNone/>
            </a:pPr>
            <a:r>
              <a:rPr lang="nb-NO" sz="2400"/>
              <a:t>Samtidig har deltakerne samtykket i at LÅT </a:t>
            </a:r>
            <a:r>
              <a:rPr lang="nb-NO" sz="2400" b="1"/>
              <a:t>kan</a:t>
            </a:r>
            <a:r>
              <a:rPr lang="nb-NO" sz="2400"/>
              <a:t> dele visse typer informasjon med øvrige konsortiedeltakere – </a:t>
            </a:r>
            <a:r>
              <a:rPr lang="nb-NO" sz="2400" err="1"/>
              <a:t>jfr</a:t>
            </a:r>
            <a:r>
              <a:rPr lang="nb-NO" sz="2400"/>
              <a:t> </a:t>
            </a:r>
            <a:r>
              <a:rPr lang="nb-NO" sz="2400" err="1"/>
              <a:t>fullmaktsavtalen</a:t>
            </a:r>
            <a:r>
              <a:rPr lang="nb-NO" sz="2400"/>
              <a:t>:</a:t>
            </a:r>
          </a:p>
          <a:p>
            <a:pPr marL="0" indent="0">
              <a:buNone/>
            </a:pPr>
            <a:endParaRPr lang="nb-NO" sz="1800" i="1"/>
          </a:p>
          <a:p>
            <a:pPr marL="0" indent="0">
              <a:buNone/>
            </a:pPr>
            <a:r>
              <a:rPr lang="nb-NO" sz="1800" i="1"/>
              <a:t>Konsortiedeltager godkjenner at deltagerinformasjon (deltagelse, pris, statistikk o.l.) synliggjøres overfor andre konsortiedeltagere i lukkede fora, herunder inne i Edvarda.</a:t>
            </a:r>
          </a:p>
          <a:p>
            <a:pPr marL="0" indent="0">
              <a:buNone/>
            </a:pP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039534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51BE8A-F974-20E1-6E3B-536B76C5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br>
              <a:rPr lang="nb-NO" sz="4400"/>
            </a:br>
            <a:r>
              <a:rPr lang="nb-NO" sz="4400"/>
              <a:t>Behandling av informasjon som er unntatt offentlighet</a:t>
            </a:r>
            <a:br>
              <a:rPr lang="nb-NO" sz="4400" b="1"/>
            </a:b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199643-00C9-AFC7-C9F8-CBA1131C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7148" y="1876426"/>
            <a:ext cx="91916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endParaRPr lang="nb-NO" sz="2400"/>
          </a:p>
          <a:p>
            <a:r>
              <a:rPr lang="nb-NO" sz="2400"/>
              <a:t>tommelfingerregel: vær alltid forsiktig med informasjonen som ligger i Edvarda</a:t>
            </a:r>
          </a:p>
          <a:p>
            <a:pPr marL="0" indent="0">
              <a:buNone/>
            </a:pPr>
            <a:endParaRPr lang="nb-NO" sz="2400"/>
          </a:p>
          <a:p>
            <a:r>
              <a:rPr lang="nb-NO" sz="2400"/>
              <a:t>ikke vær redd for å kontakte oss på e-post om du skulle ha spørsmål</a:t>
            </a:r>
          </a:p>
        </p:txBody>
      </p:sp>
    </p:spTree>
    <p:extLst>
      <p:ext uri="{BB962C8B-B14F-4D97-AF65-F5344CB8AC3E}">
        <p14:creationId xmlns:p14="http://schemas.microsoft.com/office/powerpoint/2010/main" val="23199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51BE8A-F974-20E1-6E3B-536B76C5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br>
              <a:rPr lang="nb-NO" sz="4400"/>
            </a:br>
            <a:r>
              <a:rPr lang="nb-NO" sz="4400"/>
              <a:t>E-post fra Edvarda: preferanser</a:t>
            </a:r>
            <a:br>
              <a:rPr lang="nb-NO" sz="4400" b="1"/>
            </a:b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199643-00C9-AFC7-C9F8-CBA1131C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7148" y="1876426"/>
            <a:ext cx="91916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r>
              <a:rPr lang="nb-NO" sz="2400"/>
              <a:t>I Edvarda kan du velge hva slags type informasjon du ønsker å motta</a:t>
            </a:r>
          </a:p>
        </p:txBody>
      </p:sp>
    </p:spTree>
    <p:extLst>
      <p:ext uri="{BB962C8B-B14F-4D97-AF65-F5344CB8AC3E}">
        <p14:creationId xmlns:p14="http://schemas.microsoft.com/office/powerpoint/2010/main" val="156585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51BE8A-F974-20E1-6E3B-536B76C5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07"/>
            <a:ext cx="10515600" cy="1179770"/>
          </a:xfrm>
        </p:spPr>
        <p:txBody>
          <a:bodyPr anchor="ctr">
            <a:normAutofit fontScale="90000"/>
          </a:bodyPr>
          <a:lstStyle/>
          <a:p>
            <a:br>
              <a:rPr lang="nb-NO" sz="4400"/>
            </a:br>
            <a:r>
              <a:rPr lang="nb-NO" sz="4400"/>
              <a:t>Hvordan sette e-postpreferanser</a:t>
            </a:r>
            <a:br>
              <a:rPr lang="nb-NO" sz="4400"/>
            </a:b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199643-00C9-AFC7-C9F8-CBA1131C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7148" y="1876426"/>
            <a:ext cx="91916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endParaRPr lang="nb-NO" sz="24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22B61A5-A948-7CC7-4E3E-772C4C58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10" y="1690688"/>
            <a:ext cx="6848475" cy="280035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10612425-C9F3-269B-B9D1-C60190B74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704" y="1209156"/>
            <a:ext cx="5627096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D53F6E-FBB9-EE97-B9B0-AAD9459D5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212" y="1122363"/>
            <a:ext cx="9144000" cy="1060398"/>
          </a:xfrm>
        </p:spPr>
        <p:txBody>
          <a:bodyPr>
            <a:normAutofit fontScale="90000"/>
          </a:bodyPr>
          <a:lstStyle/>
          <a:p>
            <a:r>
              <a:rPr lang="nb-NO">
                <a:latin typeface="Haffer"/>
              </a:rPr>
              <a:t>Om dette </a:t>
            </a:r>
            <a:r>
              <a:rPr lang="nb-NO" err="1">
                <a:latin typeface="Haffer"/>
              </a:rPr>
              <a:t>webinaret</a:t>
            </a:r>
            <a:endParaRPr lang="nb-NO">
              <a:latin typeface="Haffer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49B5F6-0018-F62E-FFC5-CEF7903F4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212" y="2300748"/>
            <a:ext cx="9144000" cy="29570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/>
              <a:t>Kommunikasjon mellom LÅT og deltakerne i lisensavtaler – en introduksjon</a:t>
            </a:r>
            <a:br>
              <a:rPr lang="nb-NO"/>
            </a:br>
            <a:endParaRPr lang="nb-NO"/>
          </a:p>
          <a:p>
            <a:pPr marL="457200" indent="-457200">
              <a:buFont typeface="+mj-lt"/>
              <a:buAutoNum type="arabicPeriod"/>
            </a:pPr>
            <a:r>
              <a:rPr lang="nb-NO"/>
              <a:t>Edvarda</a:t>
            </a:r>
            <a:br>
              <a:rPr lang="nb-NO"/>
            </a:br>
            <a:endParaRPr lang="nb-NO"/>
          </a:p>
          <a:p>
            <a:pPr marL="457200" indent="-457200">
              <a:buFont typeface="+mj-lt"/>
              <a:buAutoNum type="arabicPeriod"/>
            </a:pPr>
            <a:r>
              <a:rPr lang="nb-NO"/>
              <a:t>openscience.no </a:t>
            </a:r>
          </a:p>
        </p:txBody>
      </p:sp>
    </p:spTree>
    <p:extLst>
      <p:ext uri="{BB962C8B-B14F-4D97-AF65-F5344CB8AC3E}">
        <p14:creationId xmlns:p14="http://schemas.microsoft.com/office/powerpoint/2010/main" val="761781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D53F6E-FBB9-EE97-B9B0-AAD9459D5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212" y="1122362"/>
            <a:ext cx="9144000" cy="2417251"/>
          </a:xfrm>
        </p:spPr>
        <p:txBody>
          <a:bodyPr>
            <a:normAutofit/>
          </a:bodyPr>
          <a:lstStyle/>
          <a:p>
            <a:r>
              <a:rPr lang="nb-NO" dirty="0">
                <a:latin typeface="Haffer"/>
              </a:rPr>
              <a:t>openscience.no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49B5F6-0018-F62E-FFC5-CEF7903F4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212" y="3618270"/>
            <a:ext cx="9144000" cy="163952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127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5EB4D7-515C-62E7-4226-D66A3FD9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Generelt om nettstedet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CF189D-8423-C739-C84C-AC534F707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Formål: Gi generell informasjon om åpen forskning, særlig åpen tilgang, og veiledninger til forskere og institusjoner om hvordan man kan </a:t>
            </a:r>
            <a:r>
              <a:rPr lang="nb-NO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publisere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b-NO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finansiere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og </a:t>
            </a:r>
            <a:r>
              <a:rPr lang="nb-NO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få tilgang til 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forskningsresultater</a:t>
            </a: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Ca. 250 unike sider</a:t>
            </a:r>
          </a:p>
          <a:p>
            <a:pPr marL="457200" lvl="1" indent="0">
              <a:buNone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Fra forsiden er det bl.a. snarveier til etterspurt informasjon, siste nyhetssaker og seks inngangsbokser med tematisk inndeling</a:t>
            </a:r>
          </a:p>
          <a:p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Informasjon om åpen forskning generelt</a:t>
            </a:r>
          </a:p>
          <a:p>
            <a:pPr marL="457200" lvl="1" indent="0">
              <a:buNone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«... nasjonal nettportal og skal være hovedkilde for informasjon om åpen forskning for forskere og forskningsinstitusjoner» </a:t>
            </a:r>
          </a:p>
          <a:p>
            <a:pPr marL="457200" lvl="1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Nasjonalt forum for åpen forskning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motsetning til Edvarda er openscience.no vår </a:t>
            </a:r>
            <a:r>
              <a:rPr lang="nb-NO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åpne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kommunikasjonskanal, som har et langt bredere nedslagsfelt og som inkluderer flere brukergrupper enn bibliotekene</a:t>
            </a:r>
          </a:p>
          <a:p>
            <a:pPr marL="914400" lvl="2" indent="0">
              <a:buNone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Brukergrupper: Fagbiblioteker særlig innenfor universitets- og høyskolesektoren (UH-sektoren), instituttsektoren, de </a:t>
            </a:r>
          </a:p>
          <a:p>
            <a:pPr marL="914400" lvl="2" indent="0">
              <a:buNone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 har åpen forskning som arbeidsfelt, forskere, presse og den opplyste allmennhet</a:t>
            </a: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 </a:t>
            </a:r>
            <a:r>
              <a:rPr lang="nb-NO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presenterer vi det 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 kan være av særlig interesse for dere som arbeider med lisensavtaler</a:t>
            </a:r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1B6A67A-B606-CBF5-821C-A764C30A3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030" y="681037"/>
            <a:ext cx="3019846" cy="78115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C77C40F-AC0F-0F65-54FB-C205D009D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19789"/>
            <a:ext cx="1019317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75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4C6D67-1BE3-2D37-7E3F-93F25CE3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Open Science | Våre avtaler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1BBFF-73D2-B5B9-FF4D-ACAE42D65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Oversikt over alle Sikts lisensavtaler (30), også de som er ikke-tidsskriftavtaler</a:t>
            </a:r>
          </a:p>
          <a:p>
            <a:pPr marL="0" indent="0">
              <a:buNone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Herfra kan man klikke seg inn på hver enkelt avtale</a:t>
            </a:r>
          </a:p>
          <a:p>
            <a:pPr marL="0" indent="0">
              <a:buNone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Målgruppe: Bibliotekene</a:t>
            </a:r>
          </a:p>
          <a:p>
            <a:pPr marL="0" indent="0">
              <a:buNone/>
            </a:pP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Eksempel: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Open Science | Elsevier Science Direct Freedom Collection</a:t>
            </a:r>
            <a:endParaRPr lang="en-US" sz="2400" dirty="0"/>
          </a:p>
          <a:p>
            <a:r>
              <a:rPr lang="en-US" sz="2400" dirty="0" err="1"/>
              <a:t>generell</a:t>
            </a:r>
            <a:r>
              <a:rPr lang="en-US" sz="2400" dirty="0"/>
              <a:t> </a:t>
            </a:r>
            <a:r>
              <a:rPr lang="en-US" sz="2400" dirty="0" err="1"/>
              <a:t>introduksjon</a:t>
            </a:r>
            <a:endParaRPr lang="en-US" sz="2400" dirty="0"/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lisens</a:t>
            </a: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deltakerliste </a:t>
            </a: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tittelliste(r)</a:t>
            </a: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hvordan forskeren publiserer gjennom avtalen</a:t>
            </a:r>
            <a:endParaRPr lang="en-US" sz="2400" dirty="0"/>
          </a:p>
          <a:p>
            <a:pPr marL="0" indent="0"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659DDA-8457-7166-5A2C-2BD378B36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5360"/>
            <a:ext cx="1019317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6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4C6D67-1BE3-2D37-7E3F-93F25CE3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Open Science | Avtaler om åpen publisering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1BBFF-73D2-B5B9-FF4D-ACAE42D65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Oversikt over alle p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ubliser og les-avtaler (25)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Avtalene er skilt ut separat (altså ikke alle Sikts avtaler)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siden avtalene også er av interesse for de som ikke administrerer dem – eksempelvis forskere og presse</a:t>
            </a: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Sidene foreligger også på </a:t>
            </a:r>
            <a:r>
              <a:rPr lang="nb-NO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engelsk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er myntet på forskere som ikke behersker skandinavisk</a:t>
            </a: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norske og de engelske avtalesidene speiler ikke hverandre, siden de norske i tillegg gir informasjon til bibliotekansatte som administrerer avtalene</a:t>
            </a:r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C64154C-9B08-E5C9-B393-61A2B7DCF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9789"/>
            <a:ext cx="1019317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73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EF7D57-FCE7-873A-E09C-F6896117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Seks bokser på forsiden, hver med flere bokser/innganger under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272CA19-67EC-A9E1-2F55-AA5C920AF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0040"/>
            <a:ext cx="10515600" cy="3673204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8F1DF24-D456-D7AE-528C-24954B487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6" y="6311900"/>
            <a:ext cx="1019317" cy="43821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E9F84F7-3638-D0E5-F8FE-1E6A1BA2D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542" y="3048000"/>
            <a:ext cx="4913344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65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5237E7-D574-216F-2FE2-4C5A26FF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753"/>
            <a:ext cx="10515600" cy="1140031"/>
          </a:xfrm>
        </p:spPr>
        <p:txBody>
          <a:bodyPr/>
          <a:lstStyle/>
          <a:p>
            <a:r>
              <a:rPr lang="nb-NO" dirty="0"/>
              <a:t>Hva skjuler seg bak boksene?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7D70CB-2E8D-B4B4-7B98-24498497B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906"/>
            <a:ext cx="10515600" cy="50250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>
                <a:hlinkClick r:id="rId2"/>
              </a:rPr>
              <a:t>Hva er åpen forskning?</a:t>
            </a:r>
            <a:endParaRPr lang="nb-NO" dirty="0"/>
          </a:p>
          <a:p>
            <a:r>
              <a:rPr lang="nb-NO" sz="2400" dirty="0"/>
              <a:t>Forklaring av begreper, oversiktsartikler</a:t>
            </a:r>
          </a:p>
          <a:p>
            <a:pPr marL="0" indent="0">
              <a:buNone/>
            </a:pPr>
            <a:r>
              <a:rPr lang="nb-NO" dirty="0">
                <a:hlinkClick r:id="rId3"/>
              </a:rPr>
              <a:t>Aktivitet i Norge og internasjonalt</a:t>
            </a:r>
            <a:endParaRPr lang="nb-NO" dirty="0"/>
          </a:p>
          <a:p>
            <a:r>
              <a:rPr lang="nb-NO" sz="2400" dirty="0"/>
              <a:t>18 innganger. Populært nå: </a:t>
            </a:r>
            <a:r>
              <a:rPr lang="nb-NO" sz="2400" dirty="0">
                <a:hlinkClick r:id="rId4"/>
              </a:rPr>
              <a:t>Strategi for norsk publisering etter 2024</a:t>
            </a:r>
            <a:r>
              <a:rPr lang="nb-NO" sz="2400" dirty="0"/>
              <a:t>, </a:t>
            </a:r>
            <a:r>
              <a:rPr lang="nb-NO" sz="2400" dirty="0">
                <a:hlinkClick r:id="rId5"/>
              </a:rPr>
              <a:t>Institusjonell rettighetsstrategi</a:t>
            </a:r>
            <a:r>
              <a:rPr lang="nb-NO" sz="2400" dirty="0"/>
              <a:t>, </a:t>
            </a:r>
            <a:r>
              <a:rPr lang="nb-NO" sz="2400" dirty="0">
                <a:hlinkClick r:id="rId6"/>
              </a:rPr>
              <a:t>Arrangementskalender</a:t>
            </a:r>
            <a:r>
              <a:rPr lang="nb-NO" sz="2400" dirty="0"/>
              <a:t> </a:t>
            </a:r>
          </a:p>
          <a:p>
            <a:pPr marL="0" indent="0">
              <a:buNone/>
            </a:pPr>
            <a:r>
              <a:rPr lang="nb-NO" dirty="0">
                <a:hlinkClick r:id="rId7"/>
              </a:rPr>
              <a:t>Nyheter og aktuelt</a:t>
            </a:r>
            <a:endParaRPr lang="nb-NO" dirty="0"/>
          </a:p>
          <a:p>
            <a:r>
              <a:rPr lang="nb-NO" sz="2400" dirty="0"/>
              <a:t>Oppdateres fortløpende, ofte etter tips. 65+ nyhetssaker. Også </a:t>
            </a:r>
            <a:r>
              <a:rPr lang="nb-NO" sz="2400" dirty="0">
                <a:hlinkClick r:id="rId8"/>
              </a:rPr>
              <a:t>RSS-</a:t>
            </a:r>
            <a:r>
              <a:rPr lang="nb-NO" sz="2400" dirty="0" err="1">
                <a:hlinkClick r:id="rId8"/>
              </a:rPr>
              <a:t>feed</a:t>
            </a:r>
            <a:endParaRPr lang="nb-NO" sz="2400" dirty="0"/>
          </a:p>
          <a:p>
            <a:pPr marL="0" indent="0">
              <a:buNone/>
            </a:pPr>
            <a:r>
              <a:rPr lang="nb-NO" dirty="0">
                <a:hlinkClick r:id="rId9"/>
              </a:rPr>
              <a:t>Publisering av forskningsresultater</a:t>
            </a:r>
            <a:endParaRPr lang="nb-NO" dirty="0"/>
          </a:p>
          <a:p>
            <a:r>
              <a:rPr lang="nb-NO" sz="2400" dirty="0"/>
              <a:t>Hvor man kan publisere åpent og hvordan man gjør det</a:t>
            </a:r>
          </a:p>
          <a:p>
            <a:pPr marL="0" indent="0">
              <a:buNone/>
            </a:pPr>
            <a:r>
              <a:rPr lang="nb-NO" dirty="0">
                <a:hlinkClick r:id="rId10"/>
              </a:rPr>
              <a:t>Tilgang til forskningsresultater</a:t>
            </a:r>
            <a:endParaRPr lang="nb-NO" dirty="0"/>
          </a:p>
          <a:p>
            <a:r>
              <a:rPr lang="nb-NO" sz="2400" dirty="0"/>
              <a:t>Hvor man finner åpen forskning, Sikts lisensavtaler, hvordan man deltar i konsortier</a:t>
            </a:r>
          </a:p>
          <a:p>
            <a:pPr marL="0" indent="0">
              <a:buNone/>
            </a:pPr>
            <a:r>
              <a:rPr lang="nb-NO" dirty="0">
                <a:hlinkClick r:id="rId11"/>
              </a:rPr>
              <a:t>Tjenesteutvikling for åpen forskning</a:t>
            </a:r>
            <a:endParaRPr lang="nb-NO" dirty="0"/>
          </a:p>
          <a:p>
            <a:r>
              <a:rPr lang="nb-NO" sz="2400" dirty="0"/>
              <a:t>Hjelp til å bygge opp tjenestetilbud for åpen forskning ved forskningsinstitusjonene (primært informasjon fra eksterne aktører)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F1C8534-6DA0-F990-BD2F-BC02198CF6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170" y="6301036"/>
            <a:ext cx="1019317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2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1BF06B-7D66-EE55-6213-74267C52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Engelske nettsider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22FED2-0282-B261-6CD9-E803763CE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målgrupper: Forskere som ikke behersker 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skandinavisk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og internasjonale utgivere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forskeren (som har biblioteket ved institusjonen som primærkontakt):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hlinkClick r:id="rId3"/>
              </a:rPr>
              <a:t>Open Science | Find openly available research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hlinkClick r:id="rId4"/>
              </a:rPr>
              <a:t>Open Science | Agreements that include Open Access publishing </a:t>
            </a:r>
            <a:endParaRPr lang="en-US" sz="16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hlinkClick r:id="rId5"/>
              </a:rPr>
              <a:t>Open Science | Arrangementskalender – </a:t>
            </a:r>
            <a:r>
              <a:rPr lang="nb-NO" sz="1600" dirty="0" err="1">
                <a:hlinkClick r:id="rId5"/>
              </a:rPr>
              <a:t>Event</a:t>
            </a:r>
            <a:r>
              <a:rPr lang="nb-NO" sz="1600" dirty="0">
                <a:hlinkClick r:id="rId5"/>
              </a:rPr>
              <a:t> </a:t>
            </a:r>
            <a:r>
              <a:rPr lang="nb-NO" sz="1600" dirty="0" err="1">
                <a:hlinkClick r:id="rId5"/>
              </a:rPr>
              <a:t>calendar</a:t>
            </a:r>
            <a:r>
              <a:rPr lang="nb-NO" sz="1600" dirty="0">
                <a:hlinkClick r:id="rId5"/>
              </a:rPr>
              <a:t> </a:t>
            </a:r>
            <a:endParaRPr lang="nb-NO" sz="16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hlinkClick r:id="rId6"/>
              </a:rPr>
              <a:t>Open Science | FORRT </a:t>
            </a:r>
            <a:r>
              <a:rPr lang="nb-NO" sz="1600" dirty="0" err="1">
                <a:hlinkClick r:id="rId6"/>
              </a:rPr>
              <a:t>Glossary</a:t>
            </a:r>
            <a:r>
              <a:rPr lang="nb-NO" sz="1600" dirty="0">
                <a:hlinkClick r:id="rId6"/>
              </a:rPr>
              <a:t> </a:t>
            </a:r>
            <a:endParaRPr lang="nb-NO" sz="16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utgiveren: Forhandlingsprinsipper, konsortienes rutiner, prisstrukturer og deltakerinstitusjoner med FTE-tall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Begge grupper: Introduksjon, informasjon om nasjonal forankring for åpen forskning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168EBC1-1531-0B85-7F33-1AB490A77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256" y="6273769"/>
            <a:ext cx="1019317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26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3D9FBA-720B-EF14-B4EE-D53B866E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skjer framover?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EAC144-91D1-FD5D-919B-FF6684D53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8077200" cy="4486274"/>
          </a:xfrm>
        </p:spPr>
        <p:txBody>
          <a:bodyPr>
            <a:normAutofit lnSpcReduction="10000"/>
          </a:bodyPr>
          <a:lstStyle/>
          <a:p>
            <a:r>
              <a:rPr lang="nb-NO" dirty="0"/>
              <a:t>Basert på besvarelser i forbindelse med evaluering av nettstedet (</a:t>
            </a:r>
            <a:r>
              <a:rPr lang="nb-NO" dirty="0">
                <a:hlinkClick r:id="rId2"/>
              </a:rPr>
              <a:t>se rapport</a:t>
            </a:r>
            <a:r>
              <a:rPr lang="nb-NO" dirty="0"/>
              <a:t>) prioriteres dette:</a:t>
            </a:r>
          </a:p>
          <a:p>
            <a:pPr lvl="1"/>
            <a:r>
              <a:rPr lang="nb-NO" sz="2000" dirty="0"/>
              <a:t>Videreutvikling av nettsider som presenterer publiser og les-avtaler</a:t>
            </a:r>
          </a:p>
          <a:p>
            <a:pPr lvl="1"/>
            <a:r>
              <a:rPr lang="nb-NO" sz="2000" dirty="0"/>
              <a:t>Videreutvikling av engelske nettsider. Det trengs imidlertid flere innspill til konkrete behov, og det blir utviklet et eget spørreskjema for kartlegging av dette</a:t>
            </a:r>
          </a:p>
          <a:p>
            <a:pPr lvl="1"/>
            <a:r>
              <a:rPr lang="nb-NO" sz="2000" dirty="0"/>
              <a:t>Videreutvikling av kommunikasjonsverktøy (f.eks. GitHub) slik at det er enklere for eksterne fagmiljøer å bidra, i samarbeid med redaksjonen</a:t>
            </a:r>
          </a:p>
          <a:p>
            <a:r>
              <a:rPr lang="nb-NO" dirty="0"/>
              <a:t>Åpne for ny evaluering høsten 2024</a:t>
            </a:r>
          </a:p>
          <a:p>
            <a:r>
              <a:rPr lang="nb-NO" dirty="0"/>
              <a:t>Vi er avhengige av innspill: Hva skal vi gjøre for å dekke ditt informasjonsbehov og videreutvikle sidene? </a:t>
            </a:r>
            <a:r>
              <a:rPr lang="nb-NO" dirty="0">
                <a:hlinkClick r:id="rId3"/>
              </a:rPr>
              <a:t>Ta kontakt</a:t>
            </a:r>
            <a:r>
              <a:rPr lang="nb-NO" dirty="0"/>
              <a:t>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A966FB8-73CB-E19B-36A5-17D9BDB2E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915" y="186785"/>
            <a:ext cx="2968479" cy="23278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6D0CA45-4B1E-4650-EADD-EE5573F4B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6915" y="2525485"/>
            <a:ext cx="1004726" cy="16745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43EF1D2-31C7-172C-6D22-2E321ADD0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41" y="6348072"/>
            <a:ext cx="1019317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0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C4C53-4F20-72C0-D487-92AA7945E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452B229-998F-E799-2C47-F392FFB27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696" y="0"/>
            <a:ext cx="7499385" cy="4846400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7D2F0D70-E435-255C-AE0B-99DFDB72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Sikt LÅT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606D1E0-45D7-20C4-0A51-81808A943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1" y="1825625"/>
            <a:ext cx="2597581" cy="4174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/>
              <a:t>Jens Aasheim</a:t>
            </a:r>
          </a:p>
          <a:p>
            <a:pPr marL="0" indent="0">
              <a:buNone/>
            </a:pPr>
            <a:r>
              <a:rPr lang="nb-NO" sz="2000" b="1"/>
              <a:t>Lars Wenaas</a:t>
            </a:r>
          </a:p>
          <a:p>
            <a:pPr marL="0" indent="0">
              <a:buNone/>
            </a:pPr>
            <a:r>
              <a:rPr lang="nb-NO" sz="2000" b="1"/>
              <a:t>Solveig Wikstrøm</a:t>
            </a:r>
          </a:p>
          <a:p>
            <a:pPr marL="0" indent="0">
              <a:buNone/>
            </a:pPr>
            <a:r>
              <a:rPr lang="nb-NO" sz="2000" b="1"/>
              <a:t>Nina Karlstrøm</a:t>
            </a:r>
          </a:p>
          <a:p>
            <a:pPr marL="0" indent="0">
              <a:buNone/>
            </a:pPr>
            <a:r>
              <a:rPr lang="nb-NO" sz="2000" b="1"/>
              <a:t>Janicke Furberg</a:t>
            </a:r>
          </a:p>
          <a:p>
            <a:pPr marL="0" indent="0">
              <a:buNone/>
            </a:pPr>
            <a:r>
              <a:rPr lang="nb-NO" sz="2000" b="1"/>
              <a:t>Nils Andenæs</a:t>
            </a:r>
          </a:p>
          <a:p>
            <a:pPr marL="0" indent="0">
              <a:buNone/>
            </a:pPr>
            <a:r>
              <a:rPr lang="nb-NO" sz="2000" b="1"/>
              <a:t>Tore Nilsen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6EA38AD-026D-66D3-5303-803C01230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6887" y="4981338"/>
            <a:ext cx="9834513" cy="1876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dirty="0">
                <a:hlinkClick r:id="rId3"/>
              </a:rPr>
              <a:t>lisensavtaler@sikt.no</a:t>
            </a:r>
            <a:r>
              <a:rPr lang="nb-NO" sz="1800" b="1" dirty="0"/>
              <a:t>: </a:t>
            </a:r>
          </a:p>
          <a:p>
            <a:pPr marL="0" indent="0">
              <a:buNone/>
            </a:pPr>
            <a:r>
              <a:rPr lang="nb-NO" sz="1800" b="1" dirty="0"/>
              <a:t>Janicke: Tjenesteansvarlig Edvarda, kontraktsarbeid, avtaleadministrasjon</a:t>
            </a:r>
          </a:p>
          <a:p>
            <a:pPr marL="0" indent="0">
              <a:buNone/>
            </a:pPr>
            <a:r>
              <a:rPr lang="nb-NO" sz="1800" b="1" dirty="0"/>
              <a:t>Nils: Forhandlingsleder, avtaleadministrasjon</a:t>
            </a:r>
          </a:p>
          <a:p>
            <a:pPr marL="0" indent="0">
              <a:buNone/>
            </a:pPr>
            <a:r>
              <a:rPr lang="nb-NO" sz="1800" b="1" dirty="0"/>
              <a:t>Solveig: Kommunikasjon, nettredaktør, avtaleadministrasjon</a:t>
            </a:r>
          </a:p>
          <a:p>
            <a:pPr marL="0" indent="0">
              <a:buNone/>
            </a:pPr>
            <a:r>
              <a:rPr lang="nb-NO" sz="1800" b="1" dirty="0"/>
              <a:t>Tore: Forhandlinger, økonomi og fakturering, avtaleadministrasjon</a:t>
            </a:r>
          </a:p>
          <a:p>
            <a:pPr marL="0" indent="0">
              <a:buNone/>
            </a:pPr>
            <a:endParaRPr lang="nb-NO" sz="1800" b="1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69DDD21-C62B-0BDD-946B-E875685FC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696" y="4846400"/>
            <a:ext cx="732057" cy="16776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FA50D1C-7083-7CAC-7577-AC5996E0F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19789"/>
            <a:ext cx="1019317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9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CF88E4-9453-668E-DCB8-78CFAC09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39" y="156975"/>
            <a:ext cx="10780059" cy="1089119"/>
          </a:xfrm>
        </p:spPr>
        <p:txBody>
          <a:bodyPr/>
          <a:lstStyle/>
          <a:p>
            <a:r>
              <a:rPr lang="nb-NO" dirty="0"/>
              <a:t>Hvem kommuniserer Sikt med og til?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4EC0C1-8164-653F-1C40-04766DD1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38" y="1120588"/>
            <a:ext cx="10780059" cy="5580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 dirty="0"/>
              <a:t>Deltakere i lisensavtaler</a:t>
            </a:r>
          </a:p>
          <a:p>
            <a:r>
              <a:rPr lang="nb-NO" sz="1800" dirty="0"/>
              <a:t>Edvarda</a:t>
            </a:r>
          </a:p>
          <a:p>
            <a:r>
              <a:rPr lang="nb-NO" sz="1800" dirty="0"/>
              <a:t>e-post til/fra </a:t>
            </a:r>
            <a:r>
              <a:rPr lang="nb-NO" sz="1800" dirty="0">
                <a:hlinkClick r:id="rId3"/>
              </a:rPr>
              <a:t>lisensavtaler@sikt.no</a:t>
            </a:r>
            <a:r>
              <a:rPr lang="nb-NO" sz="1800" dirty="0"/>
              <a:t>  (og den enkelte av oss)</a:t>
            </a:r>
          </a:p>
          <a:p>
            <a:r>
              <a:rPr lang="nb-NO" sz="1800" dirty="0"/>
              <a:t>nettskjema</a:t>
            </a:r>
          </a:p>
          <a:p>
            <a:r>
              <a:rPr lang="nb-NO" sz="1800" dirty="0"/>
              <a:t>nyhetsbrev</a:t>
            </a:r>
          </a:p>
          <a:p>
            <a:r>
              <a:rPr lang="nb-NO" sz="1800" dirty="0" err="1"/>
              <a:t>webinarer</a:t>
            </a:r>
            <a:endParaRPr lang="nb-NO" sz="1800" dirty="0"/>
          </a:p>
          <a:p>
            <a:r>
              <a:rPr lang="nb-NO" sz="1800" dirty="0">
                <a:hlinkClick r:id="rId4"/>
              </a:rPr>
              <a:t>openscience.no</a:t>
            </a:r>
            <a:r>
              <a:rPr lang="nb-NO" sz="1800" dirty="0"/>
              <a:t>  </a:t>
            </a:r>
          </a:p>
          <a:p>
            <a:pPr marL="0" indent="0">
              <a:buNone/>
            </a:pPr>
            <a:r>
              <a:rPr lang="nb-NO" sz="2000" b="1" dirty="0"/>
              <a:t>Forskere, studenter, presse, ressursmiljøer innen åpen </a:t>
            </a:r>
          </a:p>
          <a:p>
            <a:pPr marL="0" indent="0">
              <a:buNone/>
            </a:pPr>
            <a:r>
              <a:rPr lang="nb-NO" sz="2000" b="1" dirty="0"/>
              <a:t>forskning, «den opplyste allmennhet»</a:t>
            </a:r>
          </a:p>
          <a:p>
            <a:r>
              <a:rPr lang="nb-NO" sz="1800" dirty="0">
                <a:hlinkClick r:id="rId4"/>
              </a:rPr>
              <a:t>openscience.no </a:t>
            </a:r>
            <a:endParaRPr lang="nb-NO" sz="1800" dirty="0"/>
          </a:p>
          <a:p>
            <a:pPr marL="0" indent="0">
              <a:buNone/>
            </a:pPr>
            <a:r>
              <a:rPr lang="nb-NO" sz="2000" b="1" dirty="0"/>
              <a:t>Forlag og utgivere</a:t>
            </a:r>
            <a:r>
              <a:rPr lang="nb-NO" sz="2000" dirty="0"/>
              <a:t> (møter, e-post ved den enkelte i Sikt</a:t>
            </a:r>
          </a:p>
          <a:p>
            <a:pPr marL="0" indent="0">
              <a:buNone/>
            </a:pPr>
            <a:r>
              <a:rPr lang="nb-NO" sz="2000" dirty="0"/>
              <a:t>som har ansvar for avtalen)</a:t>
            </a:r>
          </a:p>
          <a:p>
            <a:pPr marL="0" indent="0">
              <a:buNone/>
            </a:pPr>
            <a:r>
              <a:rPr lang="nb-NO" sz="2000" b="1" dirty="0"/>
              <a:t>Nasjonalt og internasjonalt samarbeid: </a:t>
            </a:r>
            <a:r>
              <a:rPr lang="nb-NO" sz="2000" b="1" dirty="0" err="1"/>
              <a:t>Konsortieadminstratorer</a:t>
            </a:r>
            <a:r>
              <a:rPr lang="nb-NO" sz="2000" b="1" dirty="0"/>
              <a:t>, myndigheter, råd, utvalg og andre samarbeidsforum</a:t>
            </a:r>
          </a:p>
          <a:p>
            <a:pPr marL="0" indent="0">
              <a:buNone/>
            </a:pPr>
            <a:r>
              <a:rPr lang="nb-NO" sz="2000" b="1" dirty="0"/>
              <a:t>Evalueringer og evalueringsrapporter: NÅHST, openscience.no…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F28B3E1-6DFD-45B1-4059-46A2F63B1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050" y="1482538"/>
            <a:ext cx="4314636" cy="3429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6FF7959-64CB-9C35-0DE6-2EE6BD5ED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050" y="4911538"/>
            <a:ext cx="1150092" cy="1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0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51BE8A-F974-20E1-6E3B-536B76C5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4"/>
            <a:ext cx="10515600" cy="1325563"/>
          </a:xfrm>
        </p:spPr>
        <p:txBody>
          <a:bodyPr anchor="ctr">
            <a:normAutofit/>
          </a:bodyPr>
          <a:lstStyle/>
          <a:p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Nyhetsbrev: E-postvarsel, publiseres i </a:t>
            </a: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Edvarda</a:t>
            </a:r>
            <a:endParaRPr lang="nb-N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199643-00C9-AFC7-C9F8-CBA1131C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6710" y="1513707"/>
            <a:ext cx="3606130" cy="4351338"/>
          </a:xfrm>
        </p:spPr>
        <p:txBody>
          <a:bodyPr>
            <a:normAutofit fontScale="92500" lnSpcReduction="10000"/>
          </a:bodyPr>
          <a:lstStyle/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>Hvert månedsskifte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E-post til </a:t>
            </a:r>
          </a:p>
          <a:p>
            <a:pPr marL="0" indent="0">
              <a:buNone/>
            </a:pPr>
            <a:r>
              <a:rPr lang="nb-NO" sz="2400" dirty="0"/>
              <a:t>ca. 350 deltakere </a:t>
            </a:r>
          </a:p>
          <a:p>
            <a:pPr marL="0" indent="0">
              <a:buNone/>
            </a:pPr>
            <a:r>
              <a:rPr lang="nb-NO" sz="2400" dirty="0"/>
              <a:t>(både på operativt nivå</a:t>
            </a:r>
          </a:p>
          <a:p>
            <a:pPr marL="0" indent="0">
              <a:buNone/>
            </a:pPr>
            <a:r>
              <a:rPr lang="nb-NO" sz="2400" dirty="0"/>
              <a:t>og ledernivå) </a:t>
            </a:r>
          </a:p>
          <a:p>
            <a:pPr marL="0" indent="0">
              <a:buNone/>
            </a:pPr>
            <a:r>
              <a:rPr lang="nb-NO" sz="2400" dirty="0"/>
              <a:t>ved</a:t>
            </a:r>
          </a:p>
          <a:p>
            <a:pPr marL="0" indent="0">
              <a:buNone/>
            </a:pPr>
            <a:r>
              <a:rPr lang="nb-NO" sz="2400" dirty="0"/>
              <a:t>125 institusjoner</a:t>
            </a:r>
          </a:p>
          <a:p>
            <a:pPr marL="0" indent="0">
              <a:buNone/>
            </a:pPr>
            <a:r>
              <a:rPr lang="nb-NO" sz="2400" dirty="0"/>
              <a:t>for</a:t>
            </a:r>
          </a:p>
          <a:p>
            <a:pPr marL="0" indent="0">
              <a:buNone/>
            </a:pPr>
            <a:r>
              <a:rPr lang="nb-NO" sz="2400" dirty="0"/>
              <a:t>30 + avtaler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173A55-AE29-DB66-DCBB-98143631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856" y="1308183"/>
            <a:ext cx="7608202" cy="476238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3F261CC-4D65-369E-53F6-223856D50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352" y="3030364"/>
            <a:ext cx="4733365" cy="38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6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F944F3-898A-1E8A-724D-D5C11584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finner dere i nyhetsbrevene?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9B6AB4-BA7C-8F6C-9E08-821BC2502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Starter med «Årets forhandlinger» </a:t>
            </a:r>
          </a:p>
          <a:p>
            <a:pPr lvl="1"/>
            <a:r>
              <a:rPr lang="nb-NO" dirty="0"/>
              <a:t>Ofte generisk informasjon så lenge de ikke er avsluttede. Vi informerer ikke om pågående forhandlinger: Dersom informasjonen blir spredt, kan det svekke vår forhandlingsposisjon.</a:t>
            </a:r>
          </a:p>
          <a:p>
            <a:r>
              <a:rPr lang="nb-NO" dirty="0"/>
              <a:t>Praktiske forhold som er direkte rettet mot dere i bibliotekene, f.eks. FTE-tall, informasjon om deltaker- og tittellister (som i siste nyhetsbrev)</a:t>
            </a:r>
          </a:p>
          <a:p>
            <a:r>
              <a:rPr lang="nb-NO" dirty="0" err="1"/>
              <a:t>Webinarer</a:t>
            </a:r>
            <a:r>
              <a:rPr lang="nb-NO" dirty="0"/>
              <a:t> og andre arrangementer som kan være av interesse</a:t>
            </a:r>
          </a:p>
          <a:p>
            <a:r>
              <a:rPr lang="nb-NO" dirty="0"/>
              <a:t>Nyhetssaker og ny informasjon på openscience.no</a:t>
            </a:r>
          </a:p>
          <a:p>
            <a:r>
              <a:rPr lang="nb-NO" dirty="0"/>
              <a:t>Eksterne nyhetssaker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0AC4C7-FD9B-69A8-4E5D-15E7A8142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2" y="6311900"/>
            <a:ext cx="1019317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8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D06E12-6686-971D-15B3-23C2817A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grove trekk: Hvem gjør hva?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E0FC17-3E21-109F-B98D-7BB3B4658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Hva gjør Sikt LÅT?</a:t>
            </a:r>
          </a:p>
          <a:p>
            <a:r>
              <a:rPr lang="nb-NO" dirty="0"/>
              <a:t>Primærkontakt med forlagene</a:t>
            </a:r>
          </a:p>
          <a:p>
            <a:r>
              <a:rPr lang="nb-NO" dirty="0" err="1"/>
              <a:t>Mediator</a:t>
            </a:r>
            <a:r>
              <a:rPr lang="nb-NO" dirty="0"/>
              <a:t> mellom forlag/utgivere og deltakere i avtaler</a:t>
            </a:r>
            <a:endParaRPr lang="nb-NO" b="1" dirty="0"/>
          </a:p>
          <a:p>
            <a:r>
              <a:rPr lang="nb-NO" dirty="0"/>
              <a:t>Forhandler</a:t>
            </a:r>
          </a:p>
          <a:p>
            <a:r>
              <a:rPr lang="nb-NO" dirty="0"/>
              <a:t>Administrerer konsortiene: Behandler innmeldinger, bistår ved kanselleringer, administrerer fornyelsesprosessen, fakturerer</a:t>
            </a:r>
          </a:p>
          <a:p>
            <a:r>
              <a:rPr lang="nb-NO" dirty="0"/>
              <a:t>Informerer om avtalene og deltakelse i konsortier (og i videre forstand, om åpen tilgang (og åpen forskning))</a:t>
            </a:r>
          </a:p>
          <a:p>
            <a:r>
              <a:rPr lang="nb-NO" dirty="0"/>
              <a:t>Svarer på spørsmål via 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lisensavtaler@sikt.no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DBB1628-E13F-3FF3-8E4B-E803636978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Hva gjør institusjonene?</a:t>
            </a:r>
          </a:p>
          <a:p>
            <a:r>
              <a:rPr lang="nb-NO" dirty="0"/>
              <a:t>Administrerer egne avtaleforhold gjennom Edvarda</a:t>
            </a:r>
          </a:p>
          <a:p>
            <a:r>
              <a:rPr lang="nb-NO" dirty="0"/>
              <a:t>Administrerer IP-adresser/teknisk tilrettelegging</a:t>
            </a:r>
          </a:p>
          <a:p>
            <a:r>
              <a:rPr lang="nb-NO" dirty="0"/>
              <a:t>Melder tilgangsbrudd til Sikt LÅT</a:t>
            </a:r>
          </a:p>
          <a:p>
            <a:r>
              <a:rPr lang="nb-NO" dirty="0"/>
              <a:t>Eventuell kontakt med forlagene</a:t>
            </a:r>
          </a:p>
          <a:p>
            <a:r>
              <a:rPr lang="nb-NO" dirty="0"/>
              <a:t>Bistår egne forskere/studenter/øvrige ansatte</a:t>
            </a:r>
          </a:p>
          <a:p>
            <a:r>
              <a:rPr lang="nb-NO" dirty="0"/>
              <a:t>Informerer internt om avtalene</a:t>
            </a:r>
          </a:p>
          <a:p>
            <a:r>
              <a:rPr lang="nb-NO" dirty="0"/>
              <a:t>Kontakter LÅT om det er spørsmål, problemer og forbedringspunkter </a:t>
            </a:r>
            <a:r>
              <a:rPr lang="nb-NO" dirty="0">
                <a:sym typeface="Wingdings" panose="05000000000000000000" pitchFamily="2" charset="2"/>
              </a:rPr>
              <a:t>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444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D53F6E-FBB9-EE97-B9B0-AAD9459D5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212" y="1122362"/>
            <a:ext cx="9144000" cy="2417251"/>
          </a:xfrm>
        </p:spPr>
        <p:txBody>
          <a:bodyPr>
            <a:normAutofit/>
          </a:bodyPr>
          <a:lstStyle/>
          <a:p>
            <a:r>
              <a:rPr lang="nb-NO">
                <a:latin typeface="Haffer"/>
              </a:rPr>
              <a:t>Edvarda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49B5F6-0018-F62E-FFC5-CEF7903F4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212" y="3618270"/>
            <a:ext cx="9144000" cy="163952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690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8836D-C780-14F0-84E2-A96F65724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A4C2996-56D2-823B-390B-25DACAC4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Hva finner du i Edvarda?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9AB06A-B3A4-7C01-24BB-514548BF8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7148" y="1876426"/>
            <a:ext cx="91916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sz="2400" dirty="0"/>
          </a:p>
          <a:p>
            <a:r>
              <a:rPr lang="nb-NO" sz="2400" dirty="0"/>
              <a:t>Avtaleoversikt og oversikt over fornyelsene</a:t>
            </a:r>
            <a:br>
              <a:rPr lang="nb-NO" sz="2400" dirty="0"/>
            </a:br>
            <a:endParaRPr lang="nb-NO" sz="2400" dirty="0"/>
          </a:p>
          <a:p>
            <a:r>
              <a:rPr lang="nb-NO" sz="2400" dirty="0"/>
              <a:t>Informasjon om avtalene og lisensene</a:t>
            </a:r>
            <a:br>
              <a:rPr lang="nb-NO" sz="2400" dirty="0"/>
            </a:br>
            <a:endParaRPr lang="nb-NO" sz="2400" dirty="0"/>
          </a:p>
          <a:p>
            <a:r>
              <a:rPr lang="nb-NO" sz="2400" dirty="0"/>
              <a:t>Prisinformasjon</a:t>
            </a:r>
            <a:br>
              <a:rPr lang="nb-NO" sz="2400" dirty="0"/>
            </a:br>
            <a:endParaRPr lang="nb-NO" sz="2400" dirty="0"/>
          </a:p>
          <a:p>
            <a:r>
              <a:rPr lang="nb-NO" sz="2400" b="1" dirty="0"/>
              <a:t>Annen informasjon som LÅT deler</a:t>
            </a:r>
          </a:p>
          <a:p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0B33F76-3063-539E-34F1-7FE46776E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993" y="4603725"/>
            <a:ext cx="270685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Sik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D0034"/>
      </a:accent1>
      <a:accent2>
        <a:srgbClr val="6D4BFA"/>
      </a:accent2>
      <a:accent3>
        <a:srgbClr val="B4B0FA"/>
      </a:accent3>
      <a:accent4>
        <a:srgbClr val="F2F1FC"/>
      </a:accent4>
      <a:accent5>
        <a:srgbClr val="0DBB82"/>
      </a:accent5>
      <a:accent6>
        <a:srgbClr val="A2E3BE"/>
      </a:accent6>
      <a:hlink>
        <a:srgbClr val="E3F7EA"/>
      </a:hlink>
      <a:folHlink>
        <a:srgbClr val="FF94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kt standardpresentasjon" id="{55232DAB-C4C6-7D43-9D00-2A912FE683E4}" vid="{57E778A6-C689-094B-90D1-340E1783EEF8}"/>
    </a:ext>
  </a:extLst>
</a:theme>
</file>

<file path=ppt/theme/theme3.xml><?xml version="1.0" encoding="utf-8"?>
<a:theme xmlns:a="http://schemas.openxmlformats.org/drawingml/2006/main" name="Office-tema">
  <a:themeElements>
    <a:clrScheme name="Sik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D0034"/>
      </a:accent1>
      <a:accent2>
        <a:srgbClr val="6D4BFA"/>
      </a:accent2>
      <a:accent3>
        <a:srgbClr val="B4B0FA"/>
      </a:accent3>
      <a:accent4>
        <a:srgbClr val="F2F1FC"/>
      </a:accent4>
      <a:accent5>
        <a:srgbClr val="0DBB82"/>
      </a:accent5>
      <a:accent6>
        <a:srgbClr val="A2E3BE"/>
      </a:accent6>
      <a:hlink>
        <a:srgbClr val="E3F7EA"/>
      </a:hlink>
      <a:folHlink>
        <a:srgbClr val="FF94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kt standardpresentasjon" id="{55232DAB-C4C6-7D43-9D00-2A912FE683E4}" vid="{CB754471-C580-2A4F-BABA-06FC912A0837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2E5A571DAF414A9592C30378476E91" ma:contentTypeVersion="51" ma:contentTypeDescription="Opprett et nytt dokument." ma:contentTypeScope="" ma:versionID="15a62ac3f964f41b8b211822fb898758">
  <xsd:schema xmlns:xsd="http://www.w3.org/2001/XMLSchema" xmlns:xs="http://www.w3.org/2001/XMLSchema" xmlns:p="http://schemas.microsoft.com/office/2006/metadata/properties" xmlns:ns2="689de802-d8bd-42ff-ac62-c21d4f27f25e" xmlns:ns3="41b6089f-fd40-40f9-aa6e-3829ac65ff58" xmlns:ns4="867175d7-b237-4e04-bc13-502d35a55867" xmlns:ns5="01b79c5a-ad56-43a0-a351-8cb21f110a82" targetNamespace="http://schemas.microsoft.com/office/2006/metadata/properties" ma:root="true" ma:fieldsID="ed1e718d80174fe9a3f064afbab90e1a" ns2:_="" ns3:_="" ns4:_="" ns5:_="">
    <xsd:import namespace="689de802-d8bd-42ff-ac62-c21d4f27f25e"/>
    <xsd:import namespace="41b6089f-fd40-40f9-aa6e-3829ac65ff58"/>
    <xsd:import namespace="867175d7-b237-4e04-bc13-502d35a55867"/>
    <xsd:import namespace="01b79c5a-ad56-43a0-a351-8cb21f110a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de802-d8bd-42ff-ac62-c21d4f27f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6089f-fd40-40f9-aa6e-3829ac65ff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175d7-b237-4e04-bc13-502d35a55867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65173101-48cc-4b99-979d-df9619f1b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79c5a-ad56-43a0-a351-8cb21f110a8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88a5711-5e9c-4226-b0a6-be117568b472}" ma:internalName="TaxCatchAll" ma:showField="CatchAllData" ma:web="01b79c5a-ad56-43a0-a351-8cb21f110a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b79c5a-ad56-43a0-a351-8cb21f110a82" xsi:nil="true"/>
    <lcf76f155ced4ddcb4097134ff3c332f xmlns="867175d7-b237-4e04-bc13-502d35a5586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874300-0E9D-48A7-AAB0-27662BA5A823}">
  <ds:schemaRefs>
    <ds:schemaRef ds:uri="01b79c5a-ad56-43a0-a351-8cb21f110a82"/>
    <ds:schemaRef ds:uri="41b6089f-fd40-40f9-aa6e-3829ac65ff58"/>
    <ds:schemaRef ds:uri="689de802-d8bd-42ff-ac62-c21d4f27f25e"/>
    <ds:schemaRef ds:uri="867175d7-b237-4e04-bc13-502d35a558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D1A844-3135-48AD-B133-8CA90888C167}">
  <ds:schemaRefs>
    <ds:schemaRef ds:uri="01b79c5a-ad56-43a0-a351-8cb21f110a82"/>
    <ds:schemaRef ds:uri="41b6089f-fd40-40f9-aa6e-3829ac65ff58"/>
    <ds:schemaRef ds:uri="689de802-d8bd-42ff-ac62-c21d4f27f25e"/>
    <ds:schemaRef ds:uri="867175d7-b237-4e04-bc13-502d35a558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D01F29-2DD5-41CF-9121-364674D3C7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1359</Words>
  <Application>Microsoft Office PowerPoint</Application>
  <PresentationFormat>Widescreen</PresentationFormat>
  <Paragraphs>217</Paragraphs>
  <Slides>27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Haffer</vt:lpstr>
      <vt:lpstr>Wingdings</vt:lpstr>
      <vt:lpstr>Office-tema</vt:lpstr>
      <vt:lpstr>Egendefinert utforming</vt:lpstr>
      <vt:lpstr>Office-tema</vt:lpstr>
      <vt:lpstr>Kommunikasjon mellom Sikt og deltakerne i lisensavtaler</vt:lpstr>
      <vt:lpstr>Om dette webinaret</vt:lpstr>
      <vt:lpstr>Sikt LÅT</vt:lpstr>
      <vt:lpstr>Hvem kommuniserer Sikt med og til? </vt:lpstr>
      <vt:lpstr>Nyhetsbrev: E-postvarsel, publiseres i Edvarda</vt:lpstr>
      <vt:lpstr>Hva finner dere i nyhetsbrevene?</vt:lpstr>
      <vt:lpstr>I grove trekk: Hvem gjør hva?</vt:lpstr>
      <vt:lpstr>Edvarda</vt:lpstr>
      <vt:lpstr>Hva finner du i Edvarda?</vt:lpstr>
      <vt:lpstr>Edvarda som kommunikasjonskanal</vt:lpstr>
      <vt:lpstr>Måter informasjonen blir formidlet på i Edvarda </vt:lpstr>
      <vt:lpstr>Informasjon som ikke skal ut</vt:lpstr>
      <vt:lpstr>Hva slags informasjon skal ikke ut?</vt:lpstr>
      <vt:lpstr>Deling av informasjon som er unntatt offentlighet</vt:lpstr>
      <vt:lpstr>Deling av informasjon som er unntatt offentlighet (forts.)</vt:lpstr>
      <vt:lpstr>Deling av informasjon som er unntatt offentlighet (forts.)</vt:lpstr>
      <vt:lpstr> Behandling av informasjon som er unntatt offentlighet </vt:lpstr>
      <vt:lpstr> E-post fra Edvarda: preferanser </vt:lpstr>
      <vt:lpstr> Hvordan sette e-postpreferanser </vt:lpstr>
      <vt:lpstr>openscience.no</vt:lpstr>
      <vt:lpstr>Generelt om nettstedet</vt:lpstr>
      <vt:lpstr>Open Science | Våre avtaler</vt:lpstr>
      <vt:lpstr>Open Science | Avtaler om åpen publisering</vt:lpstr>
      <vt:lpstr>Seks bokser på forsiden, hver med flere bokser/innganger under</vt:lpstr>
      <vt:lpstr>Hva skjuler seg bak boksene?</vt:lpstr>
      <vt:lpstr>Engelske nettsider </vt:lpstr>
      <vt:lpstr>Hva skjer framover?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Solveig Wikstrøm</dc:creator>
  <cp:lastModifiedBy>Solveig Wikstrøm</cp:lastModifiedBy>
  <cp:revision>2</cp:revision>
  <cp:lastPrinted>2024-04-12T09:14:51Z</cp:lastPrinted>
  <dcterms:created xsi:type="dcterms:W3CDTF">2023-07-04T11:22:30Z</dcterms:created>
  <dcterms:modified xsi:type="dcterms:W3CDTF">2024-05-02T10:07:26Z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0x010100E82E5A571DAF414A9592C30378476E91</vt:lpwstr>
  </property>
  <property fmtid="{D5CDD505-2E9C-101B-9397-08002B2CF9AE}" pid="3" name="MediaServiceImageTags">
    <vt:lpwstr/>
  </property>
</Properties>
</file>