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0" r:id="rId5"/>
    <p:sldMasterId id="2147483661" r:id="rId6"/>
  </p:sldMasterIdLst>
  <p:notesMasterIdLst>
    <p:notesMasterId r:id="rId25"/>
  </p:notesMasterIdLst>
  <p:sldIdLst>
    <p:sldId id="279" r:id="rId7"/>
    <p:sldId id="256" r:id="rId8"/>
    <p:sldId id="258" r:id="rId9"/>
    <p:sldId id="302" r:id="rId10"/>
    <p:sldId id="360" r:id="rId11"/>
    <p:sldId id="260" r:id="rId12"/>
    <p:sldId id="357" r:id="rId13"/>
    <p:sldId id="264" r:id="rId14"/>
    <p:sldId id="361" r:id="rId15"/>
    <p:sldId id="259" r:id="rId16"/>
    <p:sldId id="263" r:id="rId17"/>
    <p:sldId id="262" r:id="rId18"/>
    <p:sldId id="358" r:id="rId19"/>
    <p:sldId id="266" r:id="rId20"/>
    <p:sldId id="267" r:id="rId21"/>
    <p:sldId id="355" r:id="rId22"/>
    <p:sldId id="346" r:id="rId23"/>
    <p:sldId id="356" r:id="rId24"/>
  </p:sldIdLst>
  <p:sldSz cx="12192000" cy="6858000"/>
  <p:notesSz cx="6858000" cy="9144000"/>
  <p:defaultTextStyle>
    <a:defPPr>
      <a:defRPr lang="en-NO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035"/>
    <a:srgbClr val="6F4DFA"/>
    <a:srgbClr val="36374B"/>
    <a:srgbClr val="FFFFFF"/>
    <a:srgbClr val="F3F1FE"/>
    <a:srgbClr val="00313D"/>
    <a:srgbClr val="E7E9EA"/>
    <a:srgbClr val="1E4651"/>
    <a:srgbClr val="00B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E2CF9C-6C28-4A22-A740-6FDFAED9B82A}" v="4" dt="2022-05-03T09:28:45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968" autoAdjust="0"/>
  </p:normalViewPr>
  <p:slideViewPr>
    <p:cSldViewPr snapToGrid="0">
      <p:cViewPr varScale="1">
        <p:scale>
          <a:sx n="42" d="100"/>
          <a:sy n="42" d="100"/>
        </p:scale>
        <p:origin x="1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s Benjamin Wheeler Andenæs" userId="3d9ae2a2-b5db-44aa-88a0-30c1102bccbb" providerId="ADAL" clId="{EAE2CF9C-6C28-4A22-A740-6FDFAED9B82A}"/>
    <pc:docChg chg="custSel delSld modSld delMainMaster">
      <pc:chgData name="Nils Benjamin Wheeler Andenæs" userId="3d9ae2a2-b5db-44aa-88a0-30c1102bccbb" providerId="ADAL" clId="{EAE2CF9C-6C28-4A22-A740-6FDFAED9B82A}" dt="2022-05-03T09:31:55.073" v="41" actId="313"/>
      <pc:docMkLst>
        <pc:docMk/>
      </pc:docMkLst>
      <pc:sldChg chg="modNotesTx">
        <pc:chgData name="Nils Benjamin Wheeler Andenæs" userId="3d9ae2a2-b5db-44aa-88a0-30c1102bccbb" providerId="ADAL" clId="{EAE2CF9C-6C28-4A22-A740-6FDFAED9B82A}" dt="2022-05-03T09:31:20.886" v="37" actId="6549"/>
        <pc:sldMkLst>
          <pc:docMk/>
          <pc:sldMk cId="429294620" sldId="259"/>
        </pc:sldMkLst>
      </pc:sldChg>
      <pc:sldChg chg="modNotesTx">
        <pc:chgData name="Nils Benjamin Wheeler Andenæs" userId="3d9ae2a2-b5db-44aa-88a0-30c1102bccbb" providerId="ADAL" clId="{EAE2CF9C-6C28-4A22-A740-6FDFAED9B82A}" dt="2022-05-03T09:31:55.073" v="41" actId="313"/>
        <pc:sldMkLst>
          <pc:docMk/>
          <pc:sldMk cId="2043587131" sldId="262"/>
        </pc:sldMkLst>
      </pc:sldChg>
      <pc:sldChg chg="modSp mod modNotesTx">
        <pc:chgData name="Nils Benjamin Wheeler Andenæs" userId="3d9ae2a2-b5db-44aa-88a0-30c1102bccbb" providerId="ADAL" clId="{EAE2CF9C-6C28-4A22-A740-6FDFAED9B82A}" dt="2022-05-03T09:31:36.259" v="39" actId="27636"/>
        <pc:sldMkLst>
          <pc:docMk/>
          <pc:sldMk cId="866065226" sldId="263"/>
        </pc:sldMkLst>
        <pc:spChg chg="mod">
          <ac:chgData name="Nils Benjamin Wheeler Andenæs" userId="3d9ae2a2-b5db-44aa-88a0-30c1102bccbb" providerId="ADAL" clId="{EAE2CF9C-6C28-4A22-A740-6FDFAED9B82A}" dt="2022-05-03T09:31:36.259" v="39" actId="27636"/>
          <ac:spMkLst>
            <pc:docMk/>
            <pc:sldMk cId="866065226" sldId="263"/>
            <ac:spMk id="3" creationId="{B28966B3-5845-45DE-9F5D-68FC788DC6B4}"/>
          </ac:spMkLst>
        </pc:spChg>
      </pc:sldChg>
      <pc:sldChg chg="modNotesTx">
        <pc:chgData name="Nils Benjamin Wheeler Andenæs" userId="3d9ae2a2-b5db-44aa-88a0-30c1102bccbb" providerId="ADAL" clId="{EAE2CF9C-6C28-4A22-A740-6FDFAED9B82A}" dt="2022-05-03T09:29:44.412" v="25" actId="6549"/>
        <pc:sldMkLst>
          <pc:docMk/>
          <pc:sldMk cId="1244048158" sldId="266"/>
        </pc:sldMkLst>
      </pc:sldChg>
      <pc:sldChg chg="addSp delSp modSp mod">
        <pc:chgData name="Nils Benjamin Wheeler Andenæs" userId="3d9ae2a2-b5db-44aa-88a0-30c1102bccbb" providerId="ADAL" clId="{EAE2CF9C-6C28-4A22-A740-6FDFAED9B82A}" dt="2022-05-03T09:28:52.789" v="24" actId="14100"/>
        <pc:sldMkLst>
          <pc:docMk/>
          <pc:sldMk cId="404933506" sldId="302"/>
        </pc:sldMkLst>
        <pc:graphicFrameChg chg="add mod">
          <ac:chgData name="Nils Benjamin Wheeler Andenæs" userId="3d9ae2a2-b5db-44aa-88a0-30c1102bccbb" providerId="ADAL" clId="{EAE2CF9C-6C28-4A22-A740-6FDFAED9B82A}" dt="2022-05-03T09:28:36.591" v="20"/>
          <ac:graphicFrameMkLst>
            <pc:docMk/>
            <pc:sldMk cId="404933506" sldId="302"/>
            <ac:graphicFrameMk id="6" creationId="{B3D45386-95F5-4E49-B47B-FA9A5744A1F4}"/>
          </ac:graphicFrameMkLst>
        </pc:graphicFrameChg>
        <pc:picChg chg="add mod">
          <ac:chgData name="Nils Benjamin Wheeler Andenæs" userId="3d9ae2a2-b5db-44aa-88a0-30c1102bccbb" providerId="ADAL" clId="{EAE2CF9C-6C28-4A22-A740-6FDFAED9B82A}" dt="2022-05-03T09:28:52.789" v="24" actId="14100"/>
          <ac:picMkLst>
            <pc:docMk/>
            <pc:sldMk cId="404933506" sldId="302"/>
            <ac:picMk id="2" creationId="{E1096C31-2848-4B0A-AAE1-179AF890D2FF}"/>
          </ac:picMkLst>
        </pc:picChg>
        <pc:picChg chg="del mod">
          <ac:chgData name="Nils Benjamin Wheeler Andenæs" userId="3d9ae2a2-b5db-44aa-88a0-30c1102bccbb" providerId="ADAL" clId="{EAE2CF9C-6C28-4A22-A740-6FDFAED9B82A}" dt="2022-05-03T09:28:32.214" v="17" actId="478"/>
          <ac:picMkLst>
            <pc:docMk/>
            <pc:sldMk cId="404933506" sldId="302"/>
            <ac:picMk id="9" creationId="{83EB8B1F-FD53-4AA1-A4F3-2C03049E8D2E}"/>
          </ac:picMkLst>
        </pc:picChg>
      </pc:sldChg>
      <pc:sldChg chg="del modNotesTx">
        <pc:chgData name="Nils Benjamin Wheeler Andenæs" userId="3d9ae2a2-b5db-44aa-88a0-30c1102bccbb" providerId="ADAL" clId="{EAE2CF9C-6C28-4A22-A740-6FDFAED9B82A}" dt="2022-05-03T08:13:31.548" v="12" actId="2696"/>
        <pc:sldMkLst>
          <pc:docMk/>
          <pc:sldMk cId="3006325457" sldId="343"/>
        </pc:sldMkLst>
      </pc:sldChg>
      <pc:sldChg chg="del">
        <pc:chgData name="Nils Benjamin Wheeler Andenæs" userId="3d9ae2a2-b5db-44aa-88a0-30c1102bccbb" providerId="ADAL" clId="{EAE2CF9C-6C28-4A22-A740-6FDFAED9B82A}" dt="2022-05-03T07:33:18.757" v="10" actId="2696"/>
        <pc:sldMkLst>
          <pc:docMk/>
          <pc:sldMk cId="1558293619" sldId="354"/>
        </pc:sldMkLst>
      </pc:sldChg>
      <pc:sldChg chg="delSp modSp mod modNotesTx">
        <pc:chgData name="Nils Benjamin Wheeler Andenæs" userId="3d9ae2a2-b5db-44aa-88a0-30c1102bccbb" providerId="ADAL" clId="{EAE2CF9C-6C28-4A22-A740-6FDFAED9B82A}" dt="2022-05-03T09:30:14.157" v="31"/>
        <pc:sldMkLst>
          <pc:docMk/>
          <pc:sldMk cId="6015394" sldId="355"/>
        </pc:sldMkLst>
        <pc:spChg chg="del mod">
          <ac:chgData name="Nils Benjamin Wheeler Andenæs" userId="3d9ae2a2-b5db-44aa-88a0-30c1102bccbb" providerId="ADAL" clId="{EAE2CF9C-6C28-4A22-A740-6FDFAED9B82A}" dt="2022-05-03T09:30:14.157" v="31"/>
          <ac:spMkLst>
            <pc:docMk/>
            <pc:sldMk cId="6015394" sldId="355"/>
            <ac:spMk id="3" creationId="{6D046DBC-3747-4DD6-AFDA-6BFC5621D9EB}"/>
          </ac:spMkLst>
        </pc:spChg>
      </pc:sldChg>
      <pc:sldChg chg="modNotesTx">
        <pc:chgData name="Nils Benjamin Wheeler Andenæs" userId="3d9ae2a2-b5db-44aa-88a0-30c1102bccbb" providerId="ADAL" clId="{EAE2CF9C-6C28-4A22-A740-6FDFAED9B82A}" dt="2022-05-03T09:30:52.827" v="33" actId="6549"/>
        <pc:sldMkLst>
          <pc:docMk/>
          <pc:sldMk cId="1292818228" sldId="357"/>
        </pc:sldMkLst>
      </pc:sldChg>
      <pc:sldChg chg="modNotesTx">
        <pc:chgData name="Nils Benjamin Wheeler Andenæs" userId="3d9ae2a2-b5db-44aa-88a0-30c1102bccbb" providerId="ADAL" clId="{EAE2CF9C-6C28-4A22-A740-6FDFAED9B82A}" dt="2022-05-03T09:29:50.117" v="26" actId="6549"/>
        <pc:sldMkLst>
          <pc:docMk/>
          <pc:sldMk cId="4190347109" sldId="358"/>
        </pc:sldMkLst>
      </pc:sldChg>
      <pc:sldChg chg="del">
        <pc:chgData name="Nils Benjamin Wheeler Andenæs" userId="3d9ae2a2-b5db-44aa-88a0-30c1102bccbb" providerId="ADAL" clId="{EAE2CF9C-6C28-4A22-A740-6FDFAED9B82A}" dt="2022-05-03T08:14:10.400" v="13" actId="47"/>
        <pc:sldMkLst>
          <pc:docMk/>
          <pc:sldMk cId="2240860136" sldId="359"/>
        </pc:sldMkLst>
      </pc:sldChg>
      <pc:sldChg chg="modSp mod modNotesTx">
        <pc:chgData name="Nils Benjamin Wheeler Andenæs" userId="3d9ae2a2-b5db-44aa-88a0-30c1102bccbb" providerId="ADAL" clId="{EAE2CF9C-6C28-4A22-A740-6FDFAED9B82A}" dt="2022-05-03T09:30:37.400" v="32" actId="6549"/>
        <pc:sldMkLst>
          <pc:docMk/>
          <pc:sldMk cId="1693891961" sldId="360"/>
        </pc:sldMkLst>
        <pc:graphicFrameChg chg="mod modGraphic">
          <ac:chgData name="Nils Benjamin Wheeler Andenæs" userId="3d9ae2a2-b5db-44aa-88a0-30c1102bccbb" providerId="ADAL" clId="{EAE2CF9C-6C28-4A22-A740-6FDFAED9B82A}" dt="2022-05-03T07:33:03.619" v="9" actId="14734"/>
          <ac:graphicFrameMkLst>
            <pc:docMk/>
            <pc:sldMk cId="1693891961" sldId="360"/>
            <ac:graphicFrameMk id="5" creationId="{389B3DD9-07FE-4838-BFEB-D6205B408268}"/>
          </ac:graphicFrameMkLst>
        </pc:graphicFrameChg>
      </pc:sldChg>
      <pc:sldChg chg="modNotesTx">
        <pc:chgData name="Nils Benjamin Wheeler Andenæs" userId="3d9ae2a2-b5db-44aa-88a0-30c1102bccbb" providerId="ADAL" clId="{EAE2CF9C-6C28-4A22-A740-6FDFAED9B82A}" dt="2022-05-03T09:31:16.478" v="36" actId="313"/>
        <pc:sldMkLst>
          <pc:docMk/>
          <pc:sldMk cId="703823709" sldId="361"/>
        </pc:sldMkLst>
      </pc:sldChg>
      <pc:sldMasterChg chg="del delSldLayout">
        <pc:chgData name="Nils Benjamin Wheeler Andenæs" userId="3d9ae2a2-b5db-44aa-88a0-30c1102bccbb" providerId="ADAL" clId="{EAE2CF9C-6C28-4A22-A740-6FDFAED9B82A}" dt="2022-05-03T08:13:31.548" v="12" actId="2696"/>
        <pc:sldMasterMkLst>
          <pc:docMk/>
          <pc:sldMasterMk cId="3940760554" sldId="2147483715"/>
        </pc:sldMasterMkLst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389404344" sldId="2147483716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2433912430" sldId="2147483717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1060294086" sldId="2147483718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3692193510" sldId="2147483719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235177" sldId="2147483720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1128455607" sldId="2147483721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2715720393" sldId="2147483722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144566196" sldId="2147483723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1314315021" sldId="2147483724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2401738095" sldId="2147483725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1857497055" sldId="2147483726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2962371785" sldId="2147483727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756174521" sldId="2147483728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2743149980" sldId="2147483729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1619079724" sldId="2147483730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871312371" sldId="2147483731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1215178648" sldId="2147483732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1574994079" sldId="2147483733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2405914880" sldId="2147483734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2806630798" sldId="2147483735"/>
          </pc:sldLayoutMkLst>
        </pc:sldLayoutChg>
        <pc:sldLayoutChg chg="del">
          <pc:chgData name="Nils Benjamin Wheeler Andenæs" userId="3d9ae2a2-b5db-44aa-88a0-30c1102bccbb" providerId="ADAL" clId="{EAE2CF9C-6C28-4A22-A740-6FDFAED9B82A}" dt="2022-05-03T08:13:31.548" v="12" actId="2696"/>
          <pc:sldLayoutMkLst>
            <pc:docMk/>
            <pc:sldMasterMk cId="3940760554" sldId="2147483715"/>
            <pc:sldLayoutMk cId="3050141475" sldId="214748373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0AEB0-4260-41EC-BB20-7EB1E84CBA8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0CF2524-F273-4E06-B3E4-509EE72D579E}">
      <dgm:prSet phldrT="[Tekst]"/>
      <dgm:spPr/>
      <dgm:t>
        <a:bodyPr/>
        <a:lstStyle/>
        <a:p>
          <a:r>
            <a:rPr lang="nb-NO"/>
            <a:t>Sikt</a:t>
          </a:r>
        </a:p>
      </dgm:t>
    </dgm:pt>
    <dgm:pt modelId="{58CEC6D9-FB95-4B92-B210-9649ABFB1FB7}" type="parTrans" cxnId="{148AF355-C4F7-4887-B47E-37150A54E2DD}">
      <dgm:prSet/>
      <dgm:spPr/>
      <dgm:t>
        <a:bodyPr/>
        <a:lstStyle/>
        <a:p>
          <a:endParaRPr lang="nb-NO"/>
        </a:p>
      </dgm:t>
    </dgm:pt>
    <dgm:pt modelId="{62CCA693-0928-4650-9A17-97F080E4D8BF}" type="sibTrans" cxnId="{148AF355-C4F7-4887-B47E-37150A54E2DD}">
      <dgm:prSet/>
      <dgm:spPr/>
      <dgm:t>
        <a:bodyPr/>
        <a:lstStyle/>
        <a:p>
          <a:endParaRPr lang="nb-NO"/>
        </a:p>
      </dgm:t>
    </dgm:pt>
    <dgm:pt modelId="{E014BD13-8416-496B-B80A-739E4C89990E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1400" dirty="0"/>
            <a:t>Forhandlingsrådet</a:t>
          </a:r>
        </a:p>
      </dgm:t>
    </dgm:pt>
    <dgm:pt modelId="{A6376FE9-570E-46C6-9FE5-013DECA44168}" type="parTrans" cxnId="{D812A786-BF3B-492C-B230-9ABCD9214E34}">
      <dgm:prSet/>
      <dgm:spPr/>
      <dgm:t>
        <a:bodyPr/>
        <a:lstStyle/>
        <a:p>
          <a:endParaRPr lang="nb-NO"/>
        </a:p>
      </dgm:t>
    </dgm:pt>
    <dgm:pt modelId="{D2447811-AB35-40C5-B234-0C19C78D8D08}" type="sibTrans" cxnId="{D812A786-BF3B-492C-B230-9ABCD9214E34}">
      <dgm:prSet/>
      <dgm:spPr/>
      <dgm:t>
        <a:bodyPr/>
        <a:lstStyle/>
        <a:p>
          <a:endParaRPr lang="nb-NO"/>
        </a:p>
      </dgm:t>
    </dgm:pt>
    <dgm:pt modelId="{0D60B724-4192-44E5-B6BC-9A7ACB859DD8}">
      <dgm:prSet phldrT="[Tekst]" custT="1"/>
      <dgm:spPr/>
      <dgm:t>
        <a:bodyPr/>
        <a:lstStyle/>
        <a:p>
          <a:r>
            <a:rPr lang="nb-NO" sz="1400" dirty="0"/>
            <a:t>Forhandlingsgrupper</a:t>
          </a:r>
        </a:p>
      </dgm:t>
    </dgm:pt>
    <dgm:pt modelId="{DDA2B7EB-55C4-46CE-9F76-AE1B01480862}" type="parTrans" cxnId="{AC0CE8D9-9500-4C97-9BDB-5E8358E9E3CA}">
      <dgm:prSet/>
      <dgm:spPr/>
      <dgm:t>
        <a:bodyPr/>
        <a:lstStyle/>
        <a:p>
          <a:endParaRPr lang="nb-NO"/>
        </a:p>
      </dgm:t>
    </dgm:pt>
    <dgm:pt modelId="{E9F09BD7-F2ED-43BB-9D0F-C231AE85263B}" type="sibTrans" cxnId="{AC0CE8D9-9500-4C97-9BDB-5E8358E9E3CA}">
      <dgm:prSet/>
      <dgm:spPr/>
      <dgm:t>
        <a:bodyPr/>
        <a:lstStyle/>
        <a:p>
          <a:endParaRPr lang="nb-NO"/>
        </a:p>
      </dgm:t>
    </dgm:pt>
    <dgm:pt modelId="{DD8D0EA9-F002-4BF6-850A-BA55E2FF86DB}">
      <dgm:prSet phldrT="[Tekst]" custT="1"/>
      <dgm:spPr/>
      <dgm:t>
        <a:bodyPr/>
        <a:lstStyle/>
        <a:p>
          <a:r>
            <a:rPr lang="nb-NO" sz="1400" dirty="0"/>
            <a:t>BOTT Forhandlingsutvalg</a:t>
          </a:r>
        </a:p>
      </dgm:t>
    </dgm:pt>
    <dgm:pt modelId="{C5A534BA-44F2-46A7-A1C1-3546EC08D2A9}" type="parTrans" cxnId="{5892709C-B2ED-4AE9-9D7D-026391331BB9}">
      <dgm:prSet/>
      <dgm:spPr/>
      <dgm:t>
        <a:bodyPr/>
        <a:lstStyle/>
        <a:p>
          <a:endParaRPr lang="nb-NO"/>
        </a:p>
      </dgm:t>
    </dgm:pt>
    <dgm:pt modelId="{37F1BB4B-7C95-42F0-9F9C-614D0FF181E3}" type="sibTrans" cxnId="{5892709C-B2ED-4AE9-9D7D-026391331BB9}">
      <dgm:prSet/>
      <dgm:spPr/>
      <dgm:t>
        <a:bodyPr/>
        <a:lstStyle/>
        <a:p>
          <a:endParaRPr lang="nb-NO"/>
        </a:p>
      </dgm:t>
    </dgm:pt>
    <dgm:pt modelId="{B2D99D11-7001-4C2F-909D-E7847BC5E820}">
      <dgm:prSet phldrT="[Tekst]" custT="1"/>
      <dgm:spPr/>
      <dgm:t>
        <a:bodyPr/>
        <a:lstStyle/>
        <a:p>
          <a:r>
            <a:rPr lang="nb-NO" sz="1400" dirty="0" err="1"/>
            <a:t>Nordlic</a:t>
          </a:r>
          <a:r>
            <a:rPr lang="nb-NO" sz="1400" dirty="0"/>
            <a:t> (nordisk samarbeid)</a:t>
          </a:r>
        </a:p>
      </dgm:t>
    </dgm:pt>
    <dgm:pt modelId="{25F85197-0E28-451C-8466-D604BB0196AF}" type="parTrans" cxnId="{9AC29557-9CAF-4FA5-B082-64F5802C5C55}">
      <dgm:prSet/>
      <dgm:spPr/>
      <dgm:t>
        <a:bodyPr/>
        <a:lstStyle/>
        <a:p>
          <a:endParaRPr lang="nb-NO"/>
        </a:p>
      </dgm:t>
    </dgm:pt>
    <dgm:pt modelId="{18F2915B-9626-4EB2-98A9-B091DB94BD85}" type="sibTrans" cxnId="{9AC29557-9CAF-4FA5-B082-64F5802C5C55}">
      <dgm:prSet/>
      <dgm:spPr/>
      <dgm:t>
        <a:bodyPr/>
        <a:lstStyle/>
        <a:p>
          <a:endParaRPr lang="nb-NO"/>
        </a:p>
      </dgm:t>
    </dgm:pt>
    <dgm:pt modelId="{A0392868-C431-4CB3-B6B2-4540E3284EEF}">
      <dgm:prSet phldrT="[Tekst]" custT="1"/>
      <dgm:spPr/>
      <dgm:t>
        <a:bodyPr/>
        <a:lstStyle/>
        <a:p>
          <a:r>
            <a:rPr lang="nb-NO" sz="1400" dirty="0"/>
            <a:t>ICOLC (internasjonalt </a:t>
          </a:r>
          <a:r>
            <a:rPr lang="nb-NO" sz="1400" dirty="0" err="1"/>
            <a:t>konsortie</a:t>
          </a:r>
          <a:r>
            <a:rPr lang="nb-NO" sz="1400" dirty="0"/>
            <a:t>-samarbeid)</a:t>
          </a:r>
        </a:p>
      </dgm:t>
    </dgm:pt>
    <dgm:pt modelId="{D77CE2A3-F3E1-4FDA-8080-AB3C75B4C8AC}" type="parTrans" cxnId="{5AF1A1CD-6271-43BC-9821-94BF64BF2AB9}">
      <dgm:prSet/>
      <dgm:spPr/>
      <dgm:t>
        <a:bodyPr/>
        <a:lstStyle/>
        <a:p>
          <a:endParaRPr lang="nb-NO"/>
        </a:p>
      </dgm:t>
    </dgm:pt>
    <dgm:pt modelId="{DD785A57-8664-4FB5-956D-5ABA61597482}" type="sibTrans" cxnId="{5AF1A1CD-6271-43BC-9821-94BF64BF2AB9}">
      <dgm:prSet/>
      <dgm:spPr/>
      <dgm:t>
        <a:bodyPr/>
        <a:lstStyle/>
        <a:p>
          <a:endParaRPr lang="nb-NO"/>
        </a:p>
      </dgm:t>
    </dgm:pt>
    <dgm:pt modelId="{4117C0D6-66A1-4510-AC69-045808A1A71B}">
      <dgm:prSet phldrT="[Tekst]" custT="1"/>
      <dgm:spPr/>
      <dgm:t>
        <a:bodyPr/>
        <a:lstStyle/>
        <a:p>
          <a:r>
            <a:rPr lang="nb-NO" sz="1400" dirty="0"/>
            <a:t>OA 2020</a:t>
          </a:r>
        </a:p>
      </dgm:t>
    </dgm:pt>
    <dgm:pt modelId="{43588F78-5C85-4EDC-94EE-8F852455D4A9}" type="parTrans" cxnId="{BF1FF02F-91D9-47F9-BDF6-93E9CE15590A}">
      <dgm:prSet/>
      <dgm:spPr/>
      <dgm:t>
        <a:bodyPr/>
        <a:lstStyle/>
        <a:p>
          <a:endParaRPr lang="nb-NO"/>
        </a:p>
      </dgm:t>
    </dgm:pt>
    <dgm:pt modelId="{4F36751A-ECCB-4989-99B0-71524112AC92}" type="sibTrans" cxnId="{BF1FF02F-91D9-47F9-BDF6-93E9CE15590A}">
      <dgm:prSet/>
      <dgm:spPr/>
      <dgm:t>
        <a:bodyPr/>
        <a:lstStyle/>
        <a:p>
          <a:endParaRPr lang="nb-NO"/>
        </a:p>
      </dgm:t>
    </dgm:pt>
    <dgm:pt modelId="{1CB45E80-07B2-44A4-87CD-334E1C2244BE}">
      <dgm:prSet phldrT="[Tekst]" custT="1"/>
      <dgm:spPr/>
      <dgm:t>
        <a:bodyPr/>
        <a:lstStyle/>
        <a:p>
          <a:r>
            <a:rPr lang="nb-NO" sz="1400" dirty="0"/>
            <a:t>KD</a:t>
          </a:r>
        </a:p>
      </dgm:t>
    </dgm:pt>
    <dgm:pt modelId="{138E292B-78CA-49D6-871F-3F20130232BA}" type="parTrans" cxnId="{EAA5D02A-2527-48D8-B79B-4D017A516773}">
      <dgm:prSet/>
      <dgm:spPr/>
      <dgm:t>
        <a:bodyPr/>
        <a:lstStyle/>
        <a:p>
          <a:endParaRPr lang="nb-NO"/>
        </a:p>
      </dgm:t>
    </dgm:pt>
    <dgm:pt modelId="{7B434461-3232-45A5-A703-8C920BBD8347}" type="sibTrans" cxnId="{EAA5D02A-2527-48D8-B79B-4D017A516773}">
      <dgm:prSet/>
      <dgm:spPr/>
      <dgm:t>
        <a:bodyPr/>
        <a:lstStyle/>
        <a:p>
          <a:endParaRPr lang="nb-NO"/>
        </a:p>
      </dgm:t>
    </dgm:pt>
    <dgm:pt modelId="{D192CD5D-82C0-40DC-BBD8-8F3A2E466B30}">
      <dgm:prSet phldrT="[Tekst]" custT="1"/>
      <dgm:spPr/>
      <dgm:t>
        <a:bodyPr/>
        <a:lstStyle/>
        <a:p>
          <a:r>
            <a:rPr lang="nb-NO" sz="1400" dirty="0"/>
            <a:t>Forskningsrådet</a:t>
          </a:r>
        </a:p>
      </dgm:t>
    </dgm:pt>
    <dgm:pt modelId="{BC61048B-DB4D-4852-9280-1FC82F1B95E5}" type="parTrans" cxnId="{8E060916-F7BD-4274-B87B-B39625C6A73E}">
      <dgm:prSet/>
      <dgm:spPr/>
      <dgm:t>
        <a:bodyPr/>
        <a:lstStyle/>
        <a:p>
          <a:endParaRPr lang="nb-NO"/>
        </a:p>
      </dgm:t>
    </dgm:pt>
    <dgm:pt modelId="{5FDE517A-EC7E-4DDE-ACD7-B7EDAE68D4FA}" type="sibTrans" cxnId="{8E060916-F7BD-4274-B87B-B39625C6A73E}">
      <dgm:prSet/>
      <dgm:spPr/>
      <dgm:t>
        <a:bodyPr/>
        <a:lstStyle/>
        <a:p>
          <a:endParaRPr lang="nb-NO"/>
        </a:p>
      </dgm:t>
    </dgm:pt>
    <dgm:pt modelId="{7A4DA782-AD1F-4A50-A885-881AFE3967BF}" type="pres">
      <dgm:prSet presAssocID="{DD40AEB0-4260-41EC-BB20-7EB1E84CBA8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876B6-E6F3-44E1-AA07-7AD5082B66EC}" type="pres">
      <dgm:prSet presAssocID="{C0CF2524-F273-4E06-B3E4-509EE72D579E}" presName="centerShape" presStyleLbl="node0" presStyleIdx="0" presStyleCnt="1"/>
      <dgm:spPr/>
    </dgm:pt>
    <dgm:pt modelId="{377264DB-E74C-41CF-AE7A-895F8AC6DDB2}" type="pres">
      <dgm:prSet presAssocID="{A6376FE9-570E-46C6-9FE5-013DECA44168}" presName="parTrans" presStyleLbl="bgSibTrans2D1" presStyleIdx="0" presStyleCnt="8"/>
      <dgm:spPr/>
    </dgm:pt>
    <dgm:pt modelId="{C595BE1B-DED1-4474-B5EB-ECCC64AA353E}" type="pres">
      <dgm:prSet presAssocID="{E014BD13-8416-496B-B80A-739E4C89990E}" presName="node" presStyleLbl="node1" presStyleIdx="0" presStyleCnt="8">
        <dgm:presLayoutVars>
          <dgm:bulletEnabled val="1"/>
        </dgm:presLayoutVars>
      </dgm:prSet>
      <dgm:spPr/>
    </dgm:pt>
    <dgm:pt modelId="{7BA960EA-7FB2-4E4F-B67F-D76D844AE16D}" type="pres">
      <dgm:prSet presAssocID="{DDA2B7EB-55C4-46CE-9F76-AE1B01480862}" presName="parTrans" presStyleLbl="bgSibTrans2D1" presStyleIdx="1" presStyleCnt="8"/>
      <dgm:spPr/>
    </dgm:pt>
    <dgm:pt modelId="{6F7C0D5C-9E8D-4A82-BDD7-0DF9A82CF104}" type="pres">
      <dgm:prSet presAssocID="{0D60B724-4192-44E5-B6BC-9A7ACB859DD8}" presName="node" presStyleLbl="node1" presStyleIdx="1" presStyleCnt="8">
        <dgm:presLayoutVars>
          <dgm:bulletEnabled val="1"/>
        </dgm:presLayoutVars>
      </dgm:prSet>
      <dgm:spPr/>
    </dgm:pt>
    <dgm:pt modelId="{9D9B246A-CD2B-4D0C-AAE7-7E7FA22840B7}" type="pres">
      <dgm:prSet presAssocID="{C5A534BA-44F2-46A7-A1C1-3546EC08D2A9}" presName="parTrans" presStyleLbl="bgSibTrans2D1" presStyleIdx="2" presStyleCnt="8"/>
      <dgm:spPr/>
    </dgm:pt>
    <dgm:pt modelId="{4E46FC58-C098-4A3A-A59E-942D46ACFEAB}" type="pres">
      <dgm:prSet presAssocID="{DD8D0EA9-F002-4BF6-850A-BA55E2FF86DB}" presName="node" presStyleLbl="node1" presStyleIdx="2" presStyleCnt="8">
        <dgm:presLayoutVars>
          <dgm:bulletEnabled val="1"/>
        </dgm:presLayoutVars>
      </dgm:prSet>
      <dgm:spPr/>
    </dgm:pt>
    <dgm:pt modelId="{1C4CA890-F137-49FB-84F7-3E2DFB044ECB}" type="pres">
      <dgm:prSet presAssocID="{25F85197-0E28-451C-8466-D604BB0196AF}" presName="parTrans" presStyleLbl="bgSibTrans2D1" presStyleIdx="3" presStyleCnt="8"/>
      <dgm:spPr/>
    </dgm:pt>
    <dgm:pt modelId="{75E5DECC-8785-4E37-BB0B-E226931685A4}" type="pres">
      <dgm:prSet presAssocID="{B2D99D11-7001-4C2F-909D-E7847BC5E820}" presName="node" presStyleLbl="node1" presStyleIdx="3" presStyleCnt="8">
        <dgm:presLayoutVars>
          <dgm:bulletEnabled val="1"/>
        </dgm:presLayoutVars>
      </dgm:prSet>
      <dgm:spPr/>
    </dgm:pt>
    <dgm:pt modelId="{47C08F64-5D97-4AA5-AE3D-65EC09917530}" type="pres">
      <dgm:prSet presAssocID="{D77CE2A3-F3E1-4FDA-8080-AB3C75B4C8AC}" presName="parTrans" presStyleLbl="bgSibTrans2D1" presStyleIdx="4" presStyleCnt="8"/>
      <dgm:spPr/>
    </dgm:pt>
    <dgm:pt modelId="{08FFD961-7EFD-4DA8-886A-9179ED4A8CB4}" type="pres">
      <dgm:prSet presAssocID="{A0392868-C431-4CB3-B6B2-4540E3284EEF}" presName="node" presStyleLbl="node1" presStyleIdx="4" presStyleCnt="8" custScaleX="123918">
        <dgm:presLayoutVars>
          <dgm:bulletEnabled val="1"/>
        </dgm:presLayoutVars>
      </dgm:prSet>
      <dgm:spPr/>
    </dgm:pt>
    <dgm:pt modelId="{0BB94839-8983-48CC-8767-4E7F571351E9}" type="pres">
      <dgm:prSet presAssocID="{43588F78-5C85-4EDC-94EE-8F852455D4A9}" presName="parTrans" presStyleLbl="bgSibTrans2D1" presStyleIdx="5" presStyleCnt="8"/>
      <dgm:spPr/>
    </dgm:pt>
    <dgm:pt modelId="{2DF433F4-FA75-4311-BF1F-7788B2B09158}" type="pres">
      <dgm:prSet presAssocID="{4117C0D6-66A1-4510-AC69-045808A1A71B}" presName="node" presStyleLbl="node1" presStyleIdx="5" presStyleCnt="8">
        <dgm:presLayoutVars>
          <dgm:bulletEnabled val="1"/>
        </dgm:presLayoutVars>
      </dgm:prSet>
      <dgm:spPr/>
    </dgm:pt>
    <dgm:pt modelId="{B31017FA-51AC-467A-B7C4-10AF3D8177D5}" type="pres">
      <dgm:prSet presAssocID="{138E292B-78CA-49D6-871F-3F20130232BA}" presName="parTrans" presStyleLbl="bgSibTrans2D1" presStyleIdx="6" presStyleCnt="8"/>
      <dgm:spPr/>
    </dgm:pt>
    <dgm:pt modelId="{0EF8EBF7-E185-47FC-88D4-E1B7B7006BC2}" type="pres">
      <dgm:prSet presAssocID="{1CB45E80-07B2-44A4-87CD-334E1C2244BE}" presName="node" presStyleLbl="node1" presStyleIdx="6" presStyleCnt="8">
        <dgm:presLayoutVars>
          <dgm:bulletEnabled val="1"/>
        </dgm:presLayoutVars>
      </dgm:prSet>
      <dgm:spPr/>
    </dgm:pt>
    <dgm:pt modelId="{97712D2D-5E87-469A-9516-CB18BBF49F8A}" type="pres">
      <dgm:prSet presAssocID="{BC61048B-DB4D-4852-9280-1FC82F1B95E5}" presName="parTrans" presStyleLbl="bgSibTrans2D1" presStyleIdx="7" presStyleCnt="8"/>
      <dgm:spPr/>
    </dgm:pt>
    <dgm:pt modelId="{EB89E07D-DA44-4205-8C92-B719CCB085DA}" type="pres">
      <dgm:prSet presAssocID="{D192CD5D-82C0-40DC-BBD8-8F3A2E466B30}" presName="node" presStyleLbl="node1" presStyleIdx="7" presStyleCnt="8" custScaleX="122715">
        <dgm:presLayoutVars>
          <dgm:bulletEnabled val="1"/>
        </dgm:presLayoutVars>
      </dgm:prSet>
      <dgm:spPr/>
    </dgm:pt>
  </dgm:ptLst>
  <dgm:cxnLst>
    <dgm:cxn modelId="{F9C4CE11-010C-498C-8A31-7455243B1600}" type="presOf" srcId="{DD8D0EA9-F002-4BF6-850A-BA55E2FF86DB}" destId="{4E46FC58-C098-4A3A-A59E-942D46ACFEAB}" srcOrd="0" destOrd="0" presId="urn:microsoft.com/office/officeart/2005/8/layout/radial4"/>
    <dgm:cxn modelId="{8E060916-F7BD-4274-B87B-B39625C6A73E}" srcId="{C0CF2524-F273-4E06-B3E4-509EE72D579E}" destId="{D192CD5D-82C0-40DC-BBD8-8F3A2E466B30}" srcOrd="7" destOrd="0" parTransId="{BC61048B-DB4D-4852-9280-1FC82F1B95E5}" sibTransId="{5FDE517A-EC7E-4DDE-ACD7-B7EDAE68D4FA}"/>
    <dgm:cxn modelId="{EAA5D02A-2527-48D8-B79B-4D017A516773}" srcId="{C0CF2524-F273-4E06-B3E4-509EE72D579E}" destId="{1CB45E80-07B2-44A4-87CD-334E1C2244BE}" srcOrd="6" destOrd="0" parTransId="{138E292B-78CA-49D6-871F-3F20130232BA}" sibTransId="{7B434461-3232-45A5-A703-8C920BBD8347}"/>
    <dgm:cxn modelId="{BF1FF02F-91D9-47F9-BDF6-93E9CE15590A}" srcId="{C0CF2524-F273-4E06-B3E4-509EE72D579E}" destId="{4117C0D6-66A1-4510-AC69-045808A1A71B}" srcOrd="5" destOrd="0" parTransId="{43588F78-5C85-4EDC-94EE-8F852455D4A9}" sibTransId="{4F36751A-ECCB-4989-99B0-71524112AC92}"/>
    <dgm:cxn modelId="{06F81832-952F-4A51-AE70-6683AAB695F5}" type="presOf" srcId="{A0392868-C431-4CB3-B6B2-4540E3284EEF}" destId="{08FFD961-7EFD-4DA8-886A-9179ED4A8CB4}" srcOrd="0" destOrd="0" presId="urn:microsoft.com/office/officeart/2005/8/layout/radial4"/>
    <dgm:cxn modelId="{28D94F34-8CF1-45BD-A622-E3B7A215BD66}" type="presOf" srcId="{BC61048B-DB4D-4852-9280-1FC82F1B95E5}" destId="{97712D2D-5E87-469A-9516-CB18BBF49F8A}" srcOrd="0" destOrd="0" presId="urn:microsoft.com/office/officeart/2005/8/layout/radial4"/>
    <dgm:cxn modelId="{8FCC1A61-273F-4B46-9245-513DA0155638}" type="presOf" srcId="{E014BD13-8416-496B-B80A-739E4C89990E}" destId="{C595BE1B-DED1-4474-B5EB-ECCC64AA353E}" srcOrd="0" destOrd="0" presId="urn:microsoft.com/office/officeart/2005/8/layout/radial4"/>
    <dgm:cxn modelId="{DBA8B567-F5AB-4763-BE58-72BB216CAD45}" type="presOf" srcId="{DD40AEB0-4260-41EC-BB20-7EB1E84CBA88}" destId="{7A4DA782-AD1F-4A50-A885-881AFE3967BF}" srcOrd="0" destOrd="0" presId="urn:microsoft.com/office/officeart/2005/8/layout/radial4"/>
    <dgm:cxn modelId="{2A71DD4C-4A55-46C4-8B30-84CA04C021AE}" type="presOf" srcId="{A6376FE9-570E-46C6-9FE5-013DECA44168}" destId="{377264DB-E74C-41CF-AE7A-895F8AC6DDB2}" srcOrd="0" destOrd="0" presId="urn:microsoft.com/office/officeart/2005/8/layout/radial4"/>
    <dgm:cxn modelId="{1F255C4D-5783-40D8-98CF-B537BB48AE09}" type="presOf" srcId="{0D60B724-4192-44E5-B6BC-9A7ACB859DD8}" destId="{6F7C0D5C-9E8D-4A82-BDD7-0DF9A82CF104}" srcOrd="0" destOrd="0" presId="urn:microsoft.com/office/officeart/2005/8/layout/radial4"/>
    <dgm:cxn modelId="{AB355B4E-2294-4799-A5EF-37F54D593C48}" type="presOf" srcId="{C0CF2524-F273-4E06-B3E4-509EE72D579E}" destId="{ED7876B6-E6F3-44E1-AA07-7AD5082B66EC}" srcOrd="0" destOrd="0" presId="urn:microsoft.com/office/officeart/2005/8/layout/radial4"/>
    <dgm:cxn modelId="{148AF355-C4F7-4887-B47E-37150A54E2DD}" srcId="{DD40AEB0-4260-41EC-BB20-7EB1E84CBA88}" destId="{C0CF2524-F273-4E06-B3E4-509EE72D579E}" srcOrd="0" destOrd="0" parTransId="{58CEC6D9-FB95-4B92-B210-9649ABFB1FB7}" sibTransId="{62CCA693-0928-4650-9A17-97F080E4D8BF}"/>
    <dgm:cxn modelId="{9AC29557-9CAF-4FA5-B082-64F5802C5C55}" srcId="{C0CF2524-F273-4E06-B3E4-509EE72D579E}" destId="{B2D99D11-7001-4C2F-909D-E7847BC5E820}" srcOrd="3" destOrd="0" parTransId="{25F85197-0E28-451C-8466-D604BB0196AF}" sibTransId="{18F2915B-9626-4EB2-98A9-B091DB94BD85}"/>
    <dgm:cxn modelId="{60B77979-ED90-4564-92C7-8D2F5D88B6F4}" type="presOf" srcId="{C5A534BA-44F2-46A7-A1C1-3546EC08D2A9}" destId="{9D9B246A-CD2B-4D0C-AAE7-7E7FA22840B7}" srcOrd="0" destOrd="0" presId="urn:microsoft.com/office/officeart/2005/8/layout/radial4"/>
    <dgm:cxn modelId="{40803081-1353-47D9-9CE5-0454CB5AC803}" type="presOf" srcId="{DDA2B7EB-55C4-46CE-9F76-AE1B01480862}" destId="{7BA960EA-7FB2-4E4F-B67F-D76D844AE16D}" srcOrd="0" destOrd="0" presId="urn:microsoft.com/office/officeart/2005/8/layout/radial4"/>
    <dgm:cxn modelId="{369BF685-E0E3-46C2-B5DC-89D7D1273468}" type="presOf" srcId="{4117C0D6-66A1-4510-AC69-045808A1A71B}" destId="{2DF433F4-FA75-4311-BF1F-7788B2B09158}" srcOrd="0" destOrd="0" presId="urn:microsoft.com/office/officeart/2005/8/layout/radial4"/>
    <dgm:cxn modelId="{D812A786-BF3B-492C-B230-9ABCD9214E34}" srcId="{C0CF2524-F273-4E06-B3E4-509EE72D579E}" destId="{E014BD13-8416-496B-B80A-739E4C89990E}" srcOrd="0" destOrd="0" parTransId="{A6376FE9-570E-46C6-9FE5-013DECA44168}" sibTransId="{D2447811-AB35-40C5-B234-0C19C78D8D08}"/>
    <dgm:cxn modelId="{AE595897-B322-4E6F-B275-C5D088883F67}" type="presOf" srcId="{D77CE2A3-F3E1-4FDA-8080-AB3C75B4C8AC}" destId="{47C08F64-5D97-4AA5-AE3D-65EC09917530}" srcOrd="0" destOrd="0" presId="urn:microsoft.com/office/officeart/2005/8/layout/radial4"/>
    <dgm:cxn modelId="{5892709C-B2ED-4AE9-9D7D-026391331BB9}" srcId="{C0CF2524-F273-4E06-B3E4-509EE72D579E}" destId="{DD8D0EA9-F002-4BF6-850A-BA55E2FF86DB}" srcOrd="2" destOrd="0" parTransId="{C5A534BA-44F2-46A7-A1C1-3546EC08D2A9}" sibTransId="{37F1BB4B-7C95-42F0-9F9C-614D0FF181E3}"/>
    <dgm:cxn modelId="{46E7D19C-BE60-49B9-B3D9-1A636AFF5BA4}" type="presOf" srcId="{1CB45E80-07B2-44A4-87CD-334E1C2244BE}" destId="{0EF8EBF7-E185-47FC-88D4-E1B7B7006BC2}" srcOrd="0" destOrd="0" presId="urn:microsoft.com/office/officeart/2005/8/layout/radial4"/>
    <dgm:cxn modelId="{507D65BE-0F82-4345-BB45-75F2BE3453FE}" type="presOf" srcId="{43588F78-5C85-4EDC-94EE-8F852455D4A9}" destId="{0BB94839-8983-48CC-8767-4E7F571351E9}" srcOrd="0" destOrd="0" presId="urn:microsoft.com/office/officeart/2005/8/layout/radial4"/>
    <dgm:cxn modelId="{490151CA-D925-4E3F-8301-76E98C416499}" type="presOf" srcId="{D192CD5D-82C0-40DC-BBD8-8F3A2E466B30}" destId="{EB89E07D-DA44-4205-8C92-B719CCB085DA}" srcOrd="0" destOrd="0" presId="urn:microsoft.com/office/officeart/2005/8/layout/radial4"/>
    <dgm:cxn modelId="{5AF1A1CD-6271-43BC-9821-94BF64BF2AB9}" srcId="{C0CF2524-F273-4E06-B3E4-509EE72D579E}" destId="{A0392868-C431-4CB3-B6B2-4540E3284EEF}" srcOrd="4" destOrd="0" parTransId="{D77CE2A3-F3E1-4FDA-8080-AB3C75B4C8AC}" sibTransId="{DD785A57-8664-4FB5-956D-5ABA61597482}"/>
    <dgm:cxn modelId="{EA3319CE-6C54-4BCB-B6A8-3DBA3E320E2D}" type="presOf" srcId="{138E292B-78CA-49D6-871F-3F20130232BA}" destId="{B31017FA-51AC-467A-B7C4-10AF3D8177D5}" srcOrd="0" destOrd="0" presId="urn:microsoft.com/office/officeart/2005/8/layout/radial4"/>
    <dgm:cxn modelId="{DEFA97D5-02AC-44FC-8CC6-274D683A4DB4}" type="presOf" srcId="{B2D99D11-7001-4C2F-909D-E7847BC5E820}" destId="{75E5DECC-8785-4E37-BB0B-E226931685A4}" srcOrd="0" destOrd="0" presId="urn:microsoft.com/office/officeart/2005/8/layout/radial4"/>
    <dgm:cxn modelId="{AC0CE8D9-9500-4C97-9BDB-5E8358E9E3CA}" srcId="{C0CF2524-F273-4E06-B3E4-509EE72D579E}" destId="{0D60B724-4192-44E5-B6BC-9A7ACB859DD8}" srcOrd="1" destOrd="0" parTransId="{DDA2B7EB-55C4-46CE-9F76-AE1B01480862}" sibTransId="{E9F09BD7-F2ED-43BB-9D0F-C231AE85263B}"/>
    <dgm:cxn modelId="{F55E5BF5-5C98-4B76-82DC-B8AEC6C3D2A7}" type="presOf" srcId="{25F85197-0E28-451C-8466-D604BB0196AF}" destId="{1C4CA890-F137-49FB-84F7-3E2DFB044ECB}" srcOrd="0" destOrd="0" presId="urn:microsoft.com/office/officeart/2005/8/layout/radial4"/>
    <dgm:cxn modelId="{1D9E8116-8A4F-4490-A17E-5FC7E1CAA668}" type="presParOf" srcId="{7A4DA782-AD1F-4A50-A885-881AFE3967BF}" destId="{ED7876B6-E6F3-44E1-AA07-7AD5082B66EC}" srcOrd="0" destOrd="0" presId="urn:microsoft.com/office/officeart/2005/8/layout/radial4"/>
    <dgm:cxn modelId="{7EF46CE0-045B-4D55-BD07-0B00EE605EF8}" type="presParOf" srcId="{7A4DA782-AD1F-4A50-A885-881AFE3967BF}" destId="{377264DB-E74C-41CF-AE7A-895F8AC6DDB2}" srcOrd="1" destOrd="0" presId="urn:microsoft.com/office/officeart/2005/8/layout/radial4"/>
    <dgm:cxn modelId="{02300E1A-1651-49A7-AE60-007A851712AA}" type="presParOf" srcId="{7A4DA782-AD1F-4A50-A885-881AFE3967BF}" destId="{C595BE1B-DED1-4474-B5EB-ECCC64AA353E}" srcOrd="2" destOrd="0" presId="urn:microsoft.com/office/officeart/2005/8/layout/radial4"/>
    <dgm:cxn modelId="{DFAF79F0-C686-45A6-8F88-1C42C0697894}" type="presParOf" srcId="{7A4DA782-AD1F-4A50-A885-881AFE3967BF}" destId="{7BA960EA-7FB2-4E4F-B67F-D76D844AE16D}" srcOrd="3" destOrd="0" presId="urn:microsoft.com/office/officeart/2005/8/layout/radial4"/>
    <dgm:cxn modelId="{E16956E9-56A9-46E5-A170-EB50AC7E9CA2}" type="presParOf" srcId="{7A4DA782-AD1F-4A50-A885-881AFE3967BF}" destId="{6F7C0D5C-9E8D-4A82-BDD7-0DF9A82CF104}" srcOrd="4" destOrd="0" presId="urn:microsoft.com/office/officeart/2005/8/layout/radial4"/>
    <dgm:cxn modelId="{01CBD77C-C327-4725-94C7-87C8F5B0660C}" type="presParOf" srcId="{7A4DA782-AD1F-4A50-A885-881AFE3967BF}" destId="{9D9B246A-CD2B-4D0C-AAE7-7E7FA22840B7}" srcOrd="5" destOrd="0" presId="urn:microsoft.com/office/officeart/2005/8/layout/radial4"/>
    <dgm:cxn modelId="{E60FF117-CE1E-41C6-99A1-E432A188D717}" type="presParOf" srcId="{7A4DA782-AD1F-4A50-A885-881AFE3967BF}" destId="{4E46FC58-C098-4A3A-A59E-942D46ACFEAB}" srcOrd="6" destOrd="0" presId="urn:microsoft.com/office/officeart/2005/8/layout/radial4"/>
    <dgm:cxn modelId="{8BC15B42-C5B6-47A4-9145-B1E25551F0D0}" type="presParOf" srcId="{7A4DA782-AD1F-4A50-A885-881AFE3967BF}" destId="{1C4CA890-F137-49FB-84F7-3E2DFB044ECB}" srcOrd="7" destOrd="0" presId="urn:microsoft.com/office/officeart/2005/8/layout/radial4"/>
    <dgm:cxn modelId="{ED6613A9-6988-4D16-AA4A-F80B72B44082}" type="presParOf" srcId="{7A4DA782-AD1F-4A50-A885-881AFE3967BF}" destId="{75E5DECC-8785-4E37-BB0B-E226931685A4}" srcOrd="8" destOrd="0" presId="urn:microsoft.com/office/officeart/2005/8/layout/radial4"/>
    <dgm:cxn modelId="{934327BD-D06C-4557-B7E0-49216B037027}" type="presParOf" srcId="{7A4DA782-AD1F-4A50-A885-881AFE3967BF}" destId="{47C08F64-5D97-4AA5-AE3D-65EC09917530}" srcOrd="9" destOrd="0" presId="urn:microsoft.com/office/officeart/2005/8/layout/radial4"/>
    <dgm:cxn modelId="{60EA10A7-8C94-4C44-AE19-A364A1A5AC44}" type="presParOf" srcId="{7A4DA782-AD1F-4A50-A885-881AFE3967BF}" destId="{08FFD961-7EFD-4DA8-886A-9179ED4A8CB4}" srcOrd="10" destOrd="0" presId="urn:microsoft.com/office/officeart/2005/8/layout/radial4"/>
    <dgm:cxn modelId="{098A27FE-D8CB-41E0-8D5C-B1E08F0FF6E2}" type="presParOf" srcId="{7A4DA782-AD1F-4A50-A885-881AFE3967BF}" destId="{0BB94839-8983-48CC-8767-4E7F571351E9}" srcOrd="11" destOrd="0" presId="urn:microsoft.com/office/officeart/2005/8/layout/radial4"/>
    <dgm:cxn modelId="{4BB32AA0-38DF-47EF-A42E-CCCF901777AC}" type="presParOf" srcId="{7A4DA782-AD1F-4A50-A885-881AFE3967BF}" destId="{2DF433F4-FA75-4311-BF1F-7788B2B09158}" srcOrd="12" destOrd="0" presId="urn:microsoft.com/office/officeart/2005/8/layout/radial4"/>
    <dgm:cxn modelId="{0A460CFD-AB1E-4DF3-A885-EF248F585D67}" type="presParOf" srcId="{7A4DA782-AD1F-4A50-A885-881AFE3967BF}" destId="{B31017FA-51AC-467A-B7C4-10AF3D8177D5}" srcOrd="13" destOrd="0" presId="urn:microsoft.com/office/officeart/2005/8/layout/radial4"/>
    <dgm:cxn modelId="{E052D8BA-989D-4AAD-9A04-204A7E7FEE9F}" type="presParOf" srcId="{7A4DA782-AD1F-4A50-A885-881AFE3967BF}" destId="{0EF8EBF7-E185-47FC-88D4-E1B7B7006BC2}" srcOrd="14" destOrd="0" presId="urn:microsoft.com/office/officeart/2005/8/layout/radial4"/>
    <dgm:cxn modelId="{450094A8-ABA0-4A6A-8504-132530255B06}" type="presParOf" srcId="{7A4DA782-AD1F-4A50-A885-881AFE3967BF}" destId="{97712D2D-5E87-469A-9516-CB18BBF49F8A}" srcOrd="15" destOrd="0" presId="urn:microsoft.com/office/officeart/2005/8/layout/radial4"/>
    <dgm:cxn modelId="{2B8F65BE-EABB-4AC8-81BE-337FE9F84E05}" type="presParOf" srcId="{7A4DA782-AD1F-4A50-A885-881AFE3967BF}" destId="{EB89E07D-DA44-4205-8C92-B719CCB085DA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ED9C53-ACF8-4AD1-A116-921C9C05CB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63F4D5E-CD98-4A6B-9725-9CCB0DD55E3F}">
      <dgm:prSet phldrT="[Tekst]"/>
      <dgm:spPr/>
      <dgm:t>
        <a:bodyPr/>
        <a:lstStyle/>
        <a:p>
          <a:r>
            <a:rPr lang="nb-NO"/>
            <a:t>Januar – april: forberedelser</a:t>
          </a:r>
        </a:p>
      </dgm:t>
    </dgm:pt>
    <dgm:pt modelId="{1AE7639C-7654-4BB5-ADE8-5706CF5CCC84}" type="parTrans" cxnId="{6D1B6B49-B05A-40E0-ABE3-919C3FEA1518}">
      <dgm:prSet/>
      <dgm:spPr/>
      <dgm:t>
        <a:bodyPr/>
        <a:lstStyle/>
        <a:p>
          <a:endParaRPr lang="nb-NO"/>
        </a:p>
      </dgm:t>
    </dgm:pt>
    <dgm:pt modelId="{F1D976E9-2E01-4F0D-AF54-5CDBB7CF89C3}" type="sibTrans" cxnId="{6D1B6B49-B05A-40E0-ABE3-919C3FEA1518}">
      <dgm:prSet/>
      <dgm:spPr/>
      <dgm:t>
        <a:bodyPr/>
        <a:lstStyle/>
        <a:p>
          <a:endParaRPr lang="nb-NO"/>
        </a:p>
      </dgm:t>
    </dgm:pt>
    <dgm:pt modelId="{2AEE44AB-11A5-473A-ADE0-507DAD36EF88}">
      <dgm:prSet phldrT="[Tekst]"/>
      <dgm:spPr/>
      <dgm:t>
        <a:bodyPr/>
        <a:lstStyle/>
        <a:p>
          <a:r>
            <a:rPr lang="nb-NO"/>
            <a:t>April/mai: første møter med forlag</a:t>
          </a:r>
        </a:p>
      </dgm:t>
    </dgm:pt>
    <dgm:pt modelId="{670439B2-A862-4BBF-A4D6-68E429724891}" type="parTrans" cxnId="{ADBF0BFB-EAC9-418F-8242-2AD4EC24562C}">
      <dgm:prSet/>
      <dgm:spPr/>
      <dgm:t>
        <a:bodyPr/>
        <a:lstStyle/>
        <a:p>
          <a:endParaRPr lang="nb-NO"/>
        </a:p>
      </dgm:t>
    </dgm:pt>
    <dgm:pt modelId="{A3639E1F-5D91-4159-8BF0-EECBCDACD45A}" type="sibTrans" cxnId="{ADBF0BFB-EAC9-418F-8242-2AD4EC24562C}">
      <dgm:prSet/>
      <dgm:spPr/>
      <dgm:t>
        <a:bodyPr/>
        <a:lstStyle/>
        <a:p>
          <a:endParaRPr lang="nb-NO"/>
        </a:p>
      </dgm:t>
    </dgm:pt>
    <dgm:pt modelId="{0F913813-111E-4515-BFDB-2EF0B8AB10E2}">
      <dgm:prSet phldrT="[Tekst]"/>
      <dgm:spPr/>
      <dgm:t>
        <a:bodyPr/>
        <a:lstStyle/>
        <a:p>
          <a:r>
            <a:rPr lang="nb-NO"/>
            <a:t>Desember: enighet?</a:t>
          </a:r>
        </a:p>
      </dgm:t>
    </dgm:pt>
    <dgm:pt modelId="{51F3DE7D-5B6F-4AE4-B128-6B76C18FC3CE}" type="parTrans" cxnId="{4CC8A233-ECBE-4F96-9FE5-BF89E5E9F5F1}">
      <dgm:prSet/>
      <dgm:spPr/>
      <dgm:t>
        <a:bodyPr/>
        <a:lstStyle/>
        <a:p>
          <a:endParaRPr lang="nb-NO"/>
        </a:p>
      </dgm:t>
    </dgm:pt>
    <dgm:pt modelId="{6B59866E-D5BD-4D2D-8262-E4B102AB1EE5}" type="sibTrans" cxnId="{4CC8A233-ECBE-4F96-9FE5-BF89E5E9F5F1}">
      <dgm:prSet/>
      <dgm:spPr/>
      <dgm:t>
        <a:bodyPr/>
        <a:lstStyle/>
        <a:p>
          <a:endParaRPr lang="nb-NO"/>
        </a:p>
      </dgm:t>
    </dgm:pt>
    <dgm:pt modelId="{E49C4C93-1977-4757-88D2-3EA2B150C263}" type="pres">
      <dgm:prSet presAssocID="{64ED9C53-ACF8-4AD1-A116-921C9C05CBFD}" presName="Name0" presStyleCnt="0">
        <dgm:presLayoutVars>
          <dgm:dir/>
          <dgm:resizeHandles val="exact"/>
        </dgm:presLayoutVars>
      </dgm:prSet>
      <dgm:spPr/>
    </dgm:pt>
    <dgm:pt modelId="{EB3ECE5D-BA24-4B7E-8463-91983D7D6DE2}" type="pres">
      <dgm:prSet presAssocID="{F63F4D5E-CD98-4A6B-9725-9CCB0DD55E3F}" presName="node" presStyleLbl="node1" presStyleIdx="0" presStyleCnt="3">
        <dgm:presLayoutVars>
          <dgm:bulletEnabled val="1"/>
        </dgm:presLayoutVars>
      </dgm:prSet>
      <dgm:spPr/>
    </dgm:pt>
    <dgm:pt modelId="{EECA5370-4889-4F27-8628-D86D3E3B680F}" type="pres">
      <dgm:prSet presAssocID="{F1D976E9-2E01-4F0D-AF54-5CDBB7CF89C3}" presName="sibTrans" presStyleLbl="sibTrans2D1" presStyleIdx="0" presStyleCnt="2"/>
      <dgm:spPr/>
    </dgm:pt>
    <dgm:pt modelId="{246F8194-6288-4A27-82FD-8A6BF1C2EBD2}" type="pres">
      <dgm:prSet presAssocID="{F1D976E9-2E01-4F0D-AF54-5CDBB7CF89C3}" presName="connectorText" presStyleLbl="sibTrans2D1" presStyleIdx="0" presStyleCnt="2"/>
      <dgm:spPr/>
    </dgm:pt>
    <dgm:pt modelId="{8463D299-6763-4CB1-8B2B-9B9461B4533F}" type="pres">
      <dgm:prSet presAssocID="{2AEE44AB-11A5-473A-ADE0-507DAD36EF88}" presName="node" presStyleLbl="node1" presStyleIdx="1" presStyleCnt="3">
        <dgm:presLayoutVars>
          <dgm:bulletEnabled val="1"/>
        </dgm:presLayoutVars>
      </dgm:prSet>
      <dgm:spPr/>
    </dgm:pt>
    <dgm:pt modelId="{D6A74EA8-E83F-467E-AAFB-A30E9BDB2523}" type="pres">
      <dgm:prSet presAssocID="{A3639E1F-5D91-4159-8BF0-EECBCDACD45A}" presName="sibTrans" presStyleLbl="sibTrans2D1" presStyleIdx="1" presStyleCnt="2"/>
      <dgm:spPr/>
    </dgm:pt>
    <dgm:pt modelId="{5EADB6E2-943B-4EB8-A253-C3B935215B1C}" type="pres">
      <dgm:prSet presAssocID="{A3639E1F-5D91-4159-8BF0-EECBCDACD45A}" presName="connectorText" presStyleLbl="sibTrans2D1" presStyleIdx="1" presStyleCnt="2"/>
      <dgm:spPr/>
    </dgm:pt>
    <dgm:pt modelId="{38FD11FB-A155-4F9A-B562-4B454461E2DE}" type="pres">
      <dgm:prSet presAssocID="{0F913813-111E-4515-BFDB-2EF0B8AB10E2}" presName="node" presStyleLbl="node1" presStyleIdx="2" presStyleCnt="3">
        <dgm:presLayoutVars>
          <dgm:bulletEnabled val="1"/>
        </dgm:presLayoutVars>
      </dgm:prSet>
      <dgm:spPr/>
    </dgm:pt>
  </dgm:ptLst>
  <dgm:cxnLst>
    <dgm:cxn modelId="{EB756F0C-A78B-4AEE-B532-13DE803EDCE7}" type="presOf" srcId="{F1D976E9-2E01-4F0D-AF54-5CDBB7CF89C3}" destId="{EECA5370-4889-4F27-8628-D86D3E3B680F}" srcOrd="0" destOrd="0" presId="urn:microsoft.com/office/officeart/2005/8/layout/process1"/>
    <dgm:cxn modelId="{D366AA15-6657-48F6-BB1B-607735BB0CC7}" type="presOf" srcId="{64ED9C53-ACF8-4AD1-A116-921C9C05CBFD}" destId="{E49C4C93-1977-4757-88D2-3EA2B150C263}" srcOrd="0" destOrd="0" presId="urn:microsoft.com/office/officeart/2005/8/layout/process1"/>
    <dgm:cxn modelId="{4CC8A233-ECBE-4F96-9FE5-BF89E5E9F5F1}" srcId="{64ED9C53-ACF8-4AD1-A116-921C9C05CBFD}" destId="{0F913813-111E-4515-BFDB-2EF0B8AB10E2}" srcOrd="2" destOrd="0" parTransId="{51F3DE7D-5B6F-4AE4-B128-6B76C18FC3CE}" sibTransId="{6B59866E-D5BD-4D2D-8262-E4B102AB1EE5}"/>
    <dgm:cxn modelId="{6D1B6B49-B05A-40E0-ABE3-919C3FEA1518}" srcId="{64ED9C53-ACF8-4AD1-A116-921C9C05CBFD}" destId="{F63F4D5E-CD98-4A6B-9725-9CCB0DD55E3F}" srcOrd="0" destOrd="0" parTransId="{1AE7639C-7654-4BB5-ADE8-5706CF5CCC84}" sibTransId="{F1D976E9-2E01-4F0D-AF54-5CDBB7CF89C3}"/>
    <dgm:cxn modelId="{9589CD88-92B8-44E6-BCBC-B591E5CD8699}" type="presOf" srcId="{F63F4D5E-CD98-4A6B-9725-9CCB0DD55E3F}" destId="{EB3ECE5D-BA24-4B7E-8463-91983D7D6DE2}" srcOrd="0" destOrd="0" presId="urn:microsoft.com/office/officeart/2005/8/layout/process1"/>
    <dgm:cxn modelId="{BE0F90B6-0F84-4ED3-9647-A7CED3108F1C}" type="presOf" srcId="{2AEE44AB-11A5-473A-ADE0-507DAD36EF88}" destId="{8463D299-6763-4CB1-8B2B-9B9461B4533F}" srcOrd="0" destOrd="0" presId="urn:microsoft.com/office/officeart/2005/8/layout/process1"/>
    <dgm:cxn modelId="{4D9328BE-E6C2-465F-BF51-4BE2B7CC70C1}" type="presOf" srcId="{F1D976E9-2E01-4F0D-AF54-5CDBB7CF89C3}" destId="{246F8194-6288-4A27-82FD-8A6BF1C2EBD2}" srcOrd="1" destOrd="0" presId="urn:microsoft.com/office/officeart/2005/8/layout/process1"/>
    <dgm:cxn modelId="{A79529BE-2D11-4AE9-BE9F-0845BFCF1B0E}" type="presOf" srcId="{A3639E1F-5D91-4159-8BF0-EECBCDACD45A}" destId="{D6A74EA8-E83F-467E-AAFB-A30E9BDB2523}" srcOrd="0" destOrd="0" presId="urn:microsoft.com/office/officeart/2005/8/layout/process1"/>
    <dgm:cxn modelId="{460D1AC6-0EBF-4EDA-ADF7-5E4C9F52F840}" type="presOf" srcId="{A3639E1F-5D91-4159-8BF0-EECBCDACD45A}" destId="{5EADB6E2-943B-4EB8-A253-C3B935215B1C}" srcOrd="1" destOrd="0" presId="urn:microsoft.com/office/officeart/2005/8/layout/process1"/>
    <dgm:cxn modelId="{0F6566E0-C51D-4557-969A-CB4798FE4F2F}" type="presOf" srcId="{0F913813-111E-4515-BFDB-2EF0B8AB10E2}" destId="{38FD11FB-A155-4F9A-B562-4B454461E2DE}" srcOrd="0" destOrd="0" presId="urn:microsoft.com/office/officeart/2005/8/layout/process1"/>
    <dgm:cxn modelId="{ADBF0BFB-EAC9-418F-8242-2AD4EC24562C}" srcId="{64ED9C53-ACF8-4AD1-A116-921C9C05CBFD}" destId="{2AEE44AB-11A5-473A-ADE0-507DAD36EF88}" srcOrd="1" destOrd="0" parTransId="{670439B2-A862-4BBF-A4D6-68E429724891}" sibTransId="{A3639E1F-5D91-4159-8BF0-EECBCDACD45A}"/>
    <dgm:cxn modelId="{66F34CC9-66BE-4E9B-BA26-E7DCA5958B13}" type="presParOf" srcId="{E49C4C93-1977-4757-88D2-3EA2B150C263}" destId="{EB3ECE5D-BA24-4B7E-8463-91983D7D6DE2}" srcOrd="0" destOrd="0" presId="urn:microsoft.com/office/officeart/2005/8/layout/process1"/>
    <dgm:cxn modelId="{1504F6AB-AD38-4ED8-87FE-5C03FFF9E0C7}" type="presParOf" srcId="{E49C4C93-1977-4757-88D2-3EA2B150C263}" destId="{EECA5370-4889-4F27-8628-D86D3E3B680F}" srcOrd="1" destOrd="0" presId="urn:microsoft.com/office/officeart/2005/8/layout/process1"/>
    <dgm:cxn modelId="{8146F2EA-C479-473F-9FC3-E847AF4FD942}" type="presParOf" srcId="{EECA5370-4889-4F27-8628-D86D3E3B680F}" destId="{246F8194-6288-4A27-82FD-8A6BF1C2EBD2}" srcOrd="0" destOrd="0" presId="urn:microsoft.com/office/officeart/2005/8/layout/process1"/>
    <dgm:cxn modelId="{F5251626-BF16-4308-AF58-1C375CF93A9B}" type="presParOf" srcId="{E49C4C93-1977-4757-88D2-3EA2B150C263}" destId="{8463D299-6763-4CB1-8B2B-9B9461B4533F}" srcOrd="2" destOrd="0" presId="urn:microsoft.com/office/officeart/2005/8/layout/process1"/>
    <dgm:cxn modelId="{9A44F8C8-EBFA-4518-850D-A050014F0EB5}" type="presParOf" srcId="{E49C4C93-1977-4757-88D2-3EA2B150C263}" destId="{D6A74EA8-E83F-467E-AAFB-A30E9BDB2523}" srcOrd="3" destOrd="0" presId="urn:microsoft.com/office/officeart/2005/8/layout/process1"/>
    <dgm:cxn modelId="{A5E2B42F-A558-496A-8FDC-F59711B75148}" type="presParOf" srcId="{D6A74EA8-E83F-467E-AAFB-A30E9BDB2523}" destId="{5EADB6E2-943B-4EB8-A253-C3B935215B1C}" srcOrd="0" destOrd="0" presId="urn:microsoft.com/office/officeart/2005/8/layout/process1"/>
    <dgm:cxn modelId="{8F78DD31-805A-47CE-8B0E-982BEBBAB4C1}" type="presParOf" srcId="{E49C4C93-1977-4757-88D2-3EA2B150C263}" destId="{38FD11FB-A155-4F9A-B562-4B454461E2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876B6-E6F3-44E1-AA07-7AD5082B66EC}">
      <dsp:nvSpPr>
        <dsp:cNvPr id="0" name=""/>
        <dsp:cNvSpPr/>
      </dsp:nvSpPr>
      <dsp:spPr>
        <a:xfrm>
          <a:off x="4367352" y="2700364"/>
          <a:ext cx="1649737" cy="1649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100" kern="1200"/>
            <a:t>Sikt</a:t>
          </a:r>
        </a:p>
      </dsp:txBody>
      <dsp:txXfrm>
        <a:off x="4608950" y="2941962"/>
        <a:ext cx="1166541" cy="1166541"/>
      </dsp:txXfrm>
    </dsp:sp>
    <dsp:sp modelId="{377264DB-E74C-41CF-AE7A-895F8AC6DDB2}">
      <dsp:nvSpPr>
        <dsp:cNvPr id="0" name=""/>
        <dsp:cNvSpPr/>
      </dsp:nvSpPr>
      <dsp:spPr>
        <a:xfrm rot="10800000">
          <a:off x="2051403" y="3290145"/>
          <a:ext cx="2188571" cy="47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5BE1B-DED1-4474-B5EB-ECCC64AA353E}">
      <dsp:nvSpPr>
        <dsp:cNvPr id="0" name=""/>
        <dsp:cNvSpPr/>
      </dsp:nvSpPr>
      <dsp:spPr>
        <a:xfrm>
          <a:off x="1473995" y="3063306"/>
          <a:ext cx="1154816" cy="92385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Forhandlingsrådet</a:t>
          </a:r>
        </a:p>
      </dsp:txBody>
      <dsp:txXfrm>
        <a:off x="1501054" y="3090365"/>
        <a:ext cx="1100698" cy="869734"/>
      </dsp:txXfrm>
    </dsp:sp>
    <dsp:sp modelId="{7BA960EA-7FB2-4E4F-B67F-D76D844AE16D}">
      <dsp:nvSpPr>
        <dsp:cNvPr id="0" name=""/>
        <dsp:cNvSpPr/>
      </dsp:nvSpPr>
      <dsp:spPr>
        <a:xfrm rot="12342857">
          <a:off x="2254074" y="2402188"/>
          <a:ext cx="2188571" cy="47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C0D5C-9E8D-4A82-BDD7-0DF9A82CF104}">
      <dsp:nvSpPr>
        <dsp:cNvPr id="0" name=""/>
        <dsp:cNvSpPr/>
      </dsp:nvSpPr>
      <dsp:spPr>
        <a:xfrm>
          <a:off x="1785034" y="1700557"/>
          <a:ext cx="1154816" cy="923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Forhandlingsgrupper</a:t>
          </a:r>
        </a:p>
      </dsp:txBody>
      <dsp:txXfrm>
        <a:off x="1812093" y="1727616"/>
        <a:ext cx="1100698" cy="869734"/>
      </dsp:txXfrm>
    </dsp:sp>
    <dsp:sp modelId="{9D9B246A-CD2B-4D0C-AAE7-7E7FA22840B7}">
      <dsp:nvSpPr>
        <dsp:cNvPr id="0" name=""/>
        <dsp:cNvSpPr/>
      </dsp:nvSpPr>
      <dsp:spPr>
        <a:xfrm rot="13885714">
          <a:off x="2821943" y="1690102"/>
          <a:ext cx="2188571" cy="47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6FC58-C098-4A3A-A59E-942D46ACFEAB}">
      <dsp:nvSpPr>
        <dsp:cNvPr id="0" name=""/>
        <dsp:cNvSpPr/>
      </dsp:nvSpPr>
      <dsp:spPr>
        <a:xfrm>
          <a:off x="2656545" y="607716"/>
          <a:ext cx="1154816" cy="923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BOTT Forhandlingsutvalg</a:t>
          </a:r>
        </a:p>
      </dsp:txBody>
      <dsp:txXfrm>
        <a:off x="2683604" y="634775"/>
        <a:ext cx="1100698" cy="869734"/>
      </dsp:txXfrm>
    </dsp:sp>
    <dsp:sp modelId="{1C4CA890-F137-49FB-84F7-3E2DFB044ECB}">
      <dsp:nvSpPr>
        <dsp:cNvPr id="0" name=""/>
        <dsp:cNvSpPr/>
      </dsp:nvSpPr>
      <dsp:spPr>
        <a:xfrm rot="15428571">
          <a:off x="3642539" y="1294924"/>
          <a:ext cx="2188571" cy="47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5DECC-8785-4E37-BB0B-E226931685A4}">
      <dsp:nvSpPr>
        <dsp:cNvPr id="0" name=""/>
        <dsp:cNvSpPr/>
      </dsp:nvSpPr>
      <dsp:spPr>
        <a:xfrm>
          <a:off x="3915915" y="1236"/>
          <a:ext cx="1154816" cy="923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 err="1"/>
            <a:t>Nordlic</a:t>
          </a:r>
          <a:r>
            <a:rPr lang="nb-NO" sz="1400" kern="1200" dirty="0"/>
            <a:t> (nordisk samarbeid)</a:t>
          </a:r>
        </a:p>
      </dsp:txBody>
      <dsp:txXfrm>
        <a:off x="3942974" y="28295"/>
        <a:ext cx="1100698" cy="869734"/>
      </dsp:txXfrm>
    </dsp:sp>
    <dsp:sp modelId="{47C08F64-5D97-4AA5-AE3D-65EC09917530}">
      <dsp:nvSpPr>
        <dsp:cNvPr id="0" name=""/>
        <dsp:cNvSpPr/>
      </dsp:nvSpPr>
      <dsp:spPr>
        <a:xfrm rot="16971429">
          <a:off x="4553331" y="1294924"/>
          <a:ext cx="2188571" cy="47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FD961-7EFD-4DA8-886A-9179ED4A8CB4}">
      <dsp:nvSpPr>
        <dsp:cNvPr id="0" name=""/>
        <dsp:cNvSpPr/>
      </dsp:nvSpPr>
      <dsp:spPr>
        <a:xfrm>
          <a:off x="5175605" y="1236"/>
          <a:ext cx="1431025" cy="923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ICOLC (internasjonalt </a:t>
          </a:r>
          <a:r>
            <a:rPr lang="nb-NO" sz="1400" kern="1200" dirty="0" err="1"/>
            <a:t>konsortie</a:t>
          </a:r>
          <a:r>
            <a:rPr lang="nb-NO" sz="1400" kern="1200" dirty="0"/>
            <a:t>-samarbeid)</a:t>
          </a:r>
        </a:p>
      </dsp:txBody>
      <dsp:txXfrm>
        <a:off x="5202664" y="28295"/>
        <a:ext cx="1376907" cy="869734"/>
      </dsp:txXfrm>
    </dsp:sp>
    <dsp:sp modelId="{0BB94839-8983-48CC-8767-4E7F571351E9}">
      <dsp:nvSpPr>
        <dsp:cNvPr id="0" name=""/>
        <dsp:cNvSpPr/>
      </dsp:nvSpPr>
      <dsp:spPr>
        <a:xfrm rot="18514286">
          <a:off x="5373926" y="1690102"/>
          <a:ext cx="2188571" cy="47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433F4-FA75-4311-BF1F-7788B2B09158}">
      <dsp:nvSpPr>
        <dsp:cNvPr id="0" name=""/>
        <dsp:cNvSpPr/>
      </dsp:nvSpPr>
      <dsp:spPr>
        <a:xfrm>
          <a:off x="6573080" y="607716"/>
          <a:ext cx="1154816" cy="923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OA 2020</a:t>
          </a:r>
        </a:p>
      </dsp:txBody>
      <dsp:txXfrm>
        <a:off x="6600139" y="634775"/>
        <a:ext cx="1100698" cy="869734"/>
      </dsp:txXfrm>
    </dsp:sp>
    <dsp:sp modelId="{B31017FA-51AC-467A-B7C4-10AF3D8177D5}">
      <dsp:nvSpPr>
        <dsp:cNvPr id="0" name=""/>
        <dsp:cNvSpPr/>
      </dsp:nvSpPr>
      <dsp:spPr>
        <a:xfrm rot="20057143">
          <a:off x="5941796" y="2402188"/>
          <a:ext cx="2188571" cy="47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8EBF7-E185-47FC-88D4-E1B7B7006BC2}">
      <dsp:nvSpPr>
        <dsp:cNvPr id="0" name=""/>
        <dsp:cNvSpPr/>
      </dsp:nvSpPr>
      <dsp:spPr>
        <a:xfrm>
          <a:off x="7444591" y="1700557"/>
          <a:ext cx="1154816" cy="923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KD</a:t>
          </a:r>
        </a:p>
      </dsp:txBody>
      <dsp:txXfrm>
        <a:off x="7471650" y="1727616"/>
        <a:ext cx="1100698" cy="869734"/>
      </dsp:txXfrm>
    </dsp:sp>
    <dsp:sp modelId="{97712D2D-5E87-469A-9516-CB18BBF49F8A}">
      <dsp:nvSpPr>
        <dsp:cNvPr id="0" name=""/>
        <dsp:cNvSpPr/>
      </dsp:nvSpPr>
      <dsp:spPr>
        <a:xfrm>
          <a:off x="6144466" y="3290145"/>
          <a:ext cx="2188571" cy="47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9E07D-DA44-4205-8C92-B719CCB085DA}">
      <dsp:nvSpPr>
        <dsp:cNvPr id="0" name=""/>
        <dsp:cNvSpPr/>
      </dsp:nvSpPr>
      <dsp:spPr>
        <a:xfrm>
          <a:off x="7624471" y="3063306"/>
          <a:ext cx="1417132" cy="923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Forskningsrådet</a:t>
          </a:r>
        </a:p>
      </dsp:txBody>
      <dsp:txXfrm>
        <a:off x="7651530" y="3090365"/>
        <a:ext cx="1363014" cy="869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ECE5D-BA24-4B7E-8463-91983D7D6DE2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Januar – april: forberedelser</a:t>
          </a:r>
        </a:p>
      </dsp:txBody>
      <dsp:txXfrm>
        <a:off x="57787" y="1395494"/>
        <a:ext cx="2665308" cy="1560349"/>
      </dsp:txXfrm>
    </dsp:sp>
    <dsp:sp modelId="{EECA5370-4889-4F27-8628-D86D3E3B680F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600" kern="1200"/>
        </a:p>
      </dsp:txBody>
      <dsp:txXfrm>
        <a:off x="3047880" y="1970146"/>
        <a:ext cx="409940" cy="411044"/>
      </dsp:txXfrm>
    </dsp:sp>
    <dsp:sp modelId="{8463D299-6763-4CB1-8B2B-9B9461B4533F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April/mai: første møter med forlag</a:t>
          </a:r>
        </a:p>
      </dsp:txBody>
      <dsp:txXfrm>
        <a:off x="3925145" y="1395494"/>
        <a:ext cx="2665308" cy="1560349"/>
      </dsp:txXfrm>
    </dsp:sp>
    <dsp:sp modelId="{D6A74EA8-E83F-467E-AAFB-A30E9BDB2523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600" kern="1200"/>
        </a:p>
      </dsp:txBody>
      <dsp:txXfrm>
        <a:off x="6915239" y="1970146"/>
        <a:ext cx="409940" cy="411044"/>
      </dsp:txXfrm>
    </dsp:sp>
    <dsp:sp modelId="{38FD11FB-A155-4F9A-B562-4B454461E2DE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Desember: enighet?</a:t>
          </a:r>
        </a:p>
      </dsp:txBody>
      <dsp:txXfrm>
        <a:off x="7792503" y="1395494"/>
        <a:ext cx="2665308" cy="156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A2E66-60DB-CC4A-8598-3B566D20CEC2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A225-59FE-3A42-9561-AF6DC532E4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01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cience.no/sikt-webinar-forhandlinger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4A225-59FE-3A42-9561-AF6DC532E40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09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avgjørende for å få til møter med toppledelsen og beslutningstagere i forlagene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4A225-59FE-3A42-9561-AF6DC532E40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4375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0BA129-852A-254B-ABF7-7A2493D9C5E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07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4A225-59FE-3A42-9561-AF6DC532E40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4750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4A225-59FE-3A42-9561-AF6DC532E40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50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/>
              <a:t>Jo </a:t>
            </a:r>
            <a:r>
              <a:rPr lang="en-GB" sz="1200" dirty="0" err="1"/>
              <a:t>flere</a:t>
            </a:r>
            <a:r>
              <a:rPr lang="en-GB" sz="1200" dirty="0"/>
              <a:t> </a:t>
            </a:r>
            <a:r>
              <a:rPr lang="en-GB" sz="1200" dirty="0" err="1"/>
              <a:t>alternativer</a:t>
            </a:r>
            <a:r>
              <a:rPr lang="en-GB" sz="1200" dirty="0"/>
              <a:t>, jo </a:t>
            </a:r>
            <a:r>
              <a:rPr lang="en-GB" sz="1200" dirty="0" err="1"/>
              <a:t>bedre</a:t>
            </a:r>
            <a:r>
              <a:rPr lang="en-GB" sz="1200" dirty="0"/>
              <a:t> </a:t>
            </a:r>
            <a:r>
              <a:rPr lang="en-GB" sz="1200" dirty="0" err="1"/>
              <a:t>forhandlingsposisjon</a:t>
            </a:r>
            <a:r>
              <a:rPr lang="en-GB" sz="1200" dirty="0"/>
              <a:t>. </a:t>
            </a:r>
            <a:r>
              <a:rPr lang="en-GB" sz="1200" dirty="0" err="1"/>
              <a:t>Forskjellen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antall</a:t>
            </a:r>
            <a:r>
              <a:rPr lang="en-GB" sz="1200" dirty="0"/>
              <a:t> </a:t>
            </a:r>
            <a:r>
              <a:rPr lang="en-GB" sz="1200" dirty="0" err="1"/>
              <a:t>alternativer</a:t>
            </a:r>
            <a:r>
              <a:rPr lang="en-GB" sz="1200" dirty="0"/>
              <a:t> </a:t>
            </a:r>
            <a:r>
              <a:rPr lang="en-GB" sz="1200" dirty="0" err="1"/>
              <a:t>utgjør</a:t>
            </a:r>
            <a:r>
              <a:rPr lang="en-GB" sz="1200" dirty="0"/>
              <a:t> </a:t>
            </a:r>
            <a:r>
              <a:rPr lang="en-GB" sz="1200" dirty="0" err="1"/>
              <a:t>styrkeforholdet</a:t>
            </a:r>
            <a:r>
              <a:rPr lang="en-GB" sz="1200" dirty="0"/>
              <a:t> - </a:t>
            </a:r>
            <a:r>
              <a:rPr lang="en-GB" sz="1200" dirty="0" err="1"/>
              <a:t>makten</a:t>
            </a:r>
            <a:r>
              <a:rPr lang="en-GB" sz="1200" dirty="0"/>
              <a:t> - </a:t>
            </a:r>
            <a:r>
              <a:rPr lang="en-GB" sz="1200" dirty="0" err="1"/>
              <a:t>partene</a:t>
            </a:r>
            <a:r>
              <a:rPr lang="en-GB" sz="1200" dirty="0"/>
              <a:t> </a:t>
            </a:r>
            <a:r>
              <a:rPr lang="en-GB" sz="1200" dirty="0" err="1"/>
              <a:t>imellom</a:t>
            </a:r>
            <a:r>
              <a:rPr lang="en-GB" sz="1200" dirty="0"/>
              <a:t>, </a:t>
            </a:r>
            <a:r>
              <a:rPr lang="en-GB" sz="1200" dirty="0" err="1"/>
              <a:t>og</a:t>
            </a:r>
            <a:r>
              <a:rPr lang="en-GB" sz="1200" dirty="0"/>
              <a:t> </a:t>
            </a:r>
            <a:r>
              <a:rPr lang="en-GB" sz="1200" dirty="0" err="1"/>
              <a:t>derved</a:t>
            </a:r>
            <a:r>
              <a:rPr lang="en-GB" sz="1200" dirty="0"/>
              <a:t> </a:t>
            </a:r>
            <a:r>
              <a:rPr lang="en-GB" sz="1200" dirty="0" err="1"/>
              <a:t>hvor</a:t>
            </a:r>
            <a:r>
              <a:rPr lang="en-GB" sz="1200" dirty="0"/>
              <a:t> </a:t>
            </a:r>
            <a:r>
              <a:rPr lang="en-GB" sz="1200" dirty="0" err="1"/>
              <a:t>tøff</a:t>
            </a:r>
            <a:r>
              <a:rPr lang="en-GB" sz="1200" dirty="0"/>
              <a:t> </a:t>
            </a:r>
            <a:r>
              <a:rPr lang="en-GB" sz="1200" dirty="0" err="1"/>
              <a:t>eller</a:t>
            </a:r>
            <a:r>
              <a:rPr lang="en-GB" sz="1200" dirty="0"/>
              <a:t> </a:t>
            </a:r>
            <a:r>
              <a:rPr lang="en-GB" sz="1200" dirty="0" err="1"/>
              <a:t>ydmyk</a:t>
            </a:r>
            <a:r>
              <a:rPr lang="en-GB" sz="1200" dirty="0"/>
              <a:t> du </a:t>
            </a:r>
            <a:r>
              <a:rPr lang="en-GB" sz="1200" dirty="0" err="1"/>
              <a:t>må</a:t>
            </a:r>
            <a:r>
              <a:rPr lang="en-GB" sz="1200" dirty="0"/>
              <a:t> </a:t>
            </a:r>
            <a:r>
              <a:rPr lang="en-GB" sz="1200" dirty="0" err="1"/>
              <a:t>være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forhandlingssituasjonen</a:t>
            </a:r>
            <a:r>
              <a:rPr lang="en-GB" sz="1200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/>
              <a:t>Still </a:t>
            </a:r>
            <a:r>
              <a:rPr lang="en-GB" sz="1200" dirty="0" err="1"/>
              <a:t>spørsmål</a:t>
            </a:r>
            <a:r>
              <a:rPr lang="en-GB" sz="1200" dirty="0"/>
              <a:t> om </a:t>
            </a:r>
            <a:r>
              <a:rPr lang="en-GB" sz="1200" dirty="0" err="1"/>
              <a:t>hvorfor</a:t>
            </a:r>
            <a:r>
              <a:rPr lang="en-GB" sz="1200" dirty="0"/>
              <a:t> </a:t>
            </a:r>
            <a:r>
              <a:rPr lang="en-GB" sz="1200" dirty="0" err="1"/>
              <a:t>en</a:t>
            </a:r>
            <a:r>
              <a:rPr lang="en-GB" sz="1200" dirty="0"/>
              <a:t> </a:t>
            </a:r>
            <a:r>
              <a:rPr lang="en-GB" sz="1200" dirty="0" err="1"/>
              <a:t>posisjon</a:t>
            </a:r>
            <a:r>
              <a:rPr lang="en-GB" sz="1200" dirty="0"/>
              <a:t> </a:t>
            </a:r>
            <a:r>
              <a:rPr lang="en-GB" sz="1200" dirty="0" err="1"/>
              <a:t>inntas</a:t>
            </a:r>
            <a:r>
              <a:rPr lang="en-GB" sz="1200" dirty="0"/>
              <a:t>. </a:t>
            </a:r>
            <a:r>
              <a:rPr lang="en-GB" sz="1200" dirty="0" err="1"/>
              <a:t>Formålet</a:t>
            </a:r>
            <a:r>
              <a:rPr lang="en-GB" sz="1200" dirty="0"/>
              <a:t> med </a:t>
            </a:r>
            <a:r>
              <a:rPr lang="en-GB" sz="1200" dirty="0" err="1"/>
              <a:t>forhandlingene</a:t>
            </a:r>
            <a:r>
              <a:rPr lang="en-GB" sz="1200" dirty="0"/>
              <a:t> er jo å </a:t>
            </a:r>
            <a:r>
              <a:rPr lang="en-GB" sz="1200" dirty="0" err="1"/>
              <a:t>søke</a:t>
            </a:r>
            <a:r>
              <a:rPr lang="en-GB" sz="1200" dirty="0"/>
              <a:t> å </a:t>
            </a:r>
            <a:r>
              <a:rPr lang="en-GB" sz="1200" dirty="0" err="1"/>
              <a:t>dekke</a:t>
            </a:r>
            <a:r>
              <a:rPr lang="en-GB" sz="1200" dirty="0"/>
              <a:t> </a:t>
            </a:r>
            <a:r>
              <a:rPr lang="en-GB" sz="1200" dirty="0" err="1"/>
              <a:t>partenes</a:t>
            </a:r>
            <a:r>
              <a:rPr lang="en-GB" sz="1200" dirty="0"/>
              <a:t> </a:t>
            </a:r>
            <a:r>
              <a:rPr lang="en-GB" sz="1200" dirty="0" err="1"/>
              <a:t>respektive</a:t>
            </a:r>
            <a:r>
              <a:rPr lang="en-GB" sz="1200" dirty="0"/>
              <a:t> </a:t>
            </a:r>
            <a:r>
              <a:rPr lang="en-GB" sz="1200" dirty="0" err="1"/>
              <a:t>interesser</a:t>
            </a:r>
            <a:r>
              <a:rPr lang="en-GB" sz="1200" dirty="0"/>
              <a:t> </a:t>
            </a:r>
            <a:r>
              <a:rPr lang="en-GB" sz="1200" dirty="0" err="1"/>
              <a:t>så</a:t>
            </a:r>
            <a:r>
              <a:rPr lang="en-GB" sz="1200" dirty="0"/>
              <a:t> </a:t>
            </a:r>
            <a:r>
              <a:rPr lang="en-GB" sz="1200" dirty="0" err="1"/>
              <a:t>langt</a:t>
            </a:r>
            <a:r>
              <a:rPr lang="en-GB" sz="1200" dirty="0"/>
              <a:t> </a:t>
            </a:r>
            <a:r>
              <a:rPr lang="en-GB" sz="1200" dirty="0" err="1"/>
              <a:t>råd</a:t>
            </a:r>
            <a:r>
              <a:rPr lang="en-GB" sz="1200" dirty="0"/>
              <a:t> 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err="1"/>
              <a:t>Ved</a:t>
            </a:r>
            <a:r>
              <a:rPr lang="en-GB" sz="1200" dirty="0"/>
              <a:t> </a:t>
            </a:r>
            <a:r>
              <a:rPr lang="en-GB" sz="1200" dirty="0" err="1"/>
              <a:t>en</a:t>
            </a:r>
            <a:r>
              <a:rPr lang="en-GB" sz="1200" dirty="0"/>
              <a:t> </a:t>
            </a:r>
            <a:r>
              <a:rPr lang="en-GB" sz="1200" dirty="0" err="1"/>
              <a:t>slik</a:t>
            </a:r>
            <a:r>
              <a:rPr lang="en-GB" sz="1200" dirty="0"/>
              <a:t> analyse </a:t>
            </a:r>
            <a:r>
              <a:rPr lang="en-GB" sz="1200" dirty="0" err="1"/>
              <a:t>vil</a:t>
            </a:r>
            <a:r>
              <a:rPr lang="en-GB" sz="1200" dirty="0"/>
              <a:t> du </a:t>
            </a:r>
            <a:r>
              <a:rPr lang="en-GB" sz="1200" dirty="0" err="1"/>
              <a:t>forstå</a:t>
            </a:r>
            <a:r>
              <a:rPr lang="en-GB" sz="1200" dirty="0"/>
              <a:t> "</a:t>
            </a:r>
            <a:r>
              <a:rPr lang="en-GB" sz="1200" dirty="0" err="1"/>
              <a:t>forhandlingssonen</a:t>
            </a:r>
            <a:r>
              <a:rPr lang="en-GB" sz="1200" dirty="0"/>
              <a:t>".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1" dirty="0"/>
              <a:t>. </a:t>
            </a:r>
            <a:r>
              <a:rPr lang="en-GB" sz="1200" dirty="0" err="1"/>
              <a:t>Vær</a:t>
            </a:r>
            <a:r>
              <a:rPr lang="en-GB" sz="1200" dirty="0"/>
              <a:t> </a:t>
            </a:r>
            <a:r>
              <a:rPr lang="en-GB" sz="1200" dirty="0" err="1"/>
              <a:t>bevisst</a:t>
            </a:r>
            <a:r>
              <a:rPr lang="en-GB" sz="1200" dirty="0"/>
              <a:t> </a:t>
            </a:r>
            <a:r>
              <a:rPr lang="en-GB" sz="1200" dirty="0" err="1"/>
              <a:t>hvordan</a:t>
            </a:r>
            <a:r>
              <a:rPr lang="en-GB" sz="1200" dirty="0"/>
              <a:t> </a:t>
            </a:r>
            <a:r>
              <a:rPr lang="en-GB" sz="1200" dirty="0" err="1"/>
              <a:t>innrømmelser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kjøpsslåingen</a:t>
            </a:r>
            <a:r>
              <a:rPr lang="en-GB" sz="1200" dirty="0"/>
              <a:t> </a:t>
            </a:r>
            <a:r>
              <a:rPr lang="en-GB" sz="1200" dirty="0" err="1"/>
              <a:t>skal</a:t>
            </a:r>
            <a:r>
              <a:rPr lang="en-GB" sz="1200" dirty="0"/>
              <a:t> </a:t>
            </a:r>
            <a:r>
              <a:rPr lang="en-GB" sz="1200" dirty="0" err="1"/>
              <a:t>skje</a:t>
            </a:r>
            <a:r>
              <a:rPr lang="en-GB" sz="1200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/>
              <a:t>Det er </a:t>
            </a:r>
            <a:r>
              <a:rPr lang="en-GB" sz="1200" dirty="0" err="1"/>
              <a:t>lettere</a:t>
            </a:r>
            <a:r>
              <a:rPr lang="en-GB" sz="1200" dirty="0"/>
              <a:t> å </a:t>
            </a:r>
            <a:r>
              <a:rPr lang="en-GB" sz="1200" dirty="0" err="1"/>
              <a:t>argumentere</a:t>
            </a:r>
            <a:r>
              <a:rPr lang="en-GB" sz="1200" dirty="0"/>
              <a:t> for et </a:t>
            </a:r>
            <a:r>
              <a:rPr lang="en-GB" sz="1200" dirty="0" err="1"/>
              <a:t>standpunkt</a:t>
            </a:r>
            <a:r>
              <a:rPr lang="en-GB" sz="1200" dirty="0"/>
              <a:t> </a:t>
            </a:r>
            <a:r>
              <a:rPr lang="en-GB" sz="1200" dirty="0" err="1"/>
              <a:t>dersom</a:t>
            </a:r>
            <a:r>
              <a:rPr lang="en-GB" sz="1200" dirty="0"/>
              <a:t> </a:t>
            </a:r>
            <a:r>
              <a:rPr lang="en-GB" sz="1200" dirty="0" err="1"/>
              <a:t>dette</a:t>
            </a:r>
            <a:r>
              <a:rPr lang="en-GB" sz="1200" dirty="0"/>
              <a:t> </a:t>
            </a:r>
            <a:r>
              <a:rPr lang="en-GB" sz="1200" dirty="0" err="1"/>
              <a:t>kan</a:t>
            </a:r>
            <a:r>
              <a:rPr lang="en-GB" sz="1200" dirty="0"/>
              <a:t> </a:t>
            </a:r>
            <a:r>
              <a:rPr lang="en-GB" sz="1200" dirty="0" err="1"/>
              <a:t>bygge</a:t>
            </a:r>
            <a:r>
              <a:rPr lang="en-GB" sz="1200" dirty="0"/>
              <a:t> </a:t>
            </a:r>
            <a:r>
              <a:rPr lang="en-GB" sz="1200" dirty="0" err="1"/>
              <a:t>på</a:t>
            </a:r>
            <a:r>
              <a:rPr lang="en-GB" sz="1200" dirty="0"/>
              <a:t> </a:t>
            </a:r>
            <a:r>
              <a:rPr lang="en-GB" sz="1200" dirty="0" err="1"/>
              <a:t>objektive</a:t>
            </a:r>
            <a:r>
              <a:rPr lang="en-GB" sz="1200" dirty="0"/>
              <a:t> </a:t>
            </a:r>
            <a:r>
              <a:rPr lang="en-GB" sz="1200" dirty="0" err="1"/>
              <a:t>kriterier</a:t>
            </a:r>
            <a:r>
              <a:rPr lang="en-GB" sz="1200" dirty="0"/>
              <a:t> </a:t>
            </a:r>
            <a:r>
              <a:rPr lang="en-GB" sz="1200" dirty="0" err="1"/>
              <a:t>som</a:t>
            </a:r>
            <a:r>
              <a:rPr lang="en-GB" sz="1200" dirty="0"/>
              <a:t> </a:t>
            </a:r>
            <a:r>
              <a:rPr lang="en-GB" sz="1200" dirty="0" err="1"/>
              <a:t>motparten</a:t>
            </a:r>
            <a:r>
              <a:rPr lang="en-GB" sz="1200" dirty="0"/>
              <a:t> </a:t>
            </a:r>
            <a:r>
              <a:rPr lang="en-GB" sz="1200" dirty="0" err="1"/>
              <a:t>ikke</a:t>
            </a:r>
            <a:r>
              <a:rPr lang="en-GB" sz="1200" dirty="0"/>
              <a:t> </a:t>
            </a:r>
            <a:r>
              <a:rPr lang="en-GB" sz="1200" dirty="0" err="1"/>
              <a:t>kan</a:t>
            </a:r>
            <a:r>
              <a:rPr lang="en-GB" sz="1200" dirty="0"/>
              <a:t> bestride. Dersom </a:t>
            </a:r>
            <a:r>
              <a:rPr lang="en-GB" sz="1200" dirty="0" err="1"/>
              <a:t>motparten</a:t>
            </a:r>
            <a:r>
              <a:rPr lang="en-GB" sz="1200" dirty="0"/>
              <a:t> er </a:t>
            </a:r>
            <a:r>
              <a:rPr lang="en-GB" sz="1200" dirty="0" err="1"/>
              <a:t>sterkere</a:t>
            </a:r>
            <a:r>
              <a:rPr lang="en-GB" sz="1200" dirty="0"/>
              <a:t> </a:t>
            </a:r>
            <a:r>
              <a:rPr lang="en-GB" sz="1200" dirty="0" err="1"/>
              <a:t>enn</a:t>
            </a:r>
            <a:r>
              <a:rPr lang="en-GB" sz="1200" dirty="0"/>
              <a:t> </a:t>
            </a:r>
            <a:r>
              <a:rPr lang="en-GB" sz="1200" dirty="0" err="1"/>
              <a:t>deg</a:t>
            </a:r>
            <a:r>
              <a:rPr lang="en-GB" sz="1200" dirty="0"/>
              <a:t> </a:t>
            </a:r>
            <a:r>
              <a:rPr lang="en-GB" sz="1200" dirty="0" err="1"/>
              <a:t>og</a:t>
            </a:r>
            <a:r>
              <a:rPr lang="en-GB" sz="1200" dirty="0"/>
              <a:t> </a:t>
            </a:r>
            <a:r>
              <a:rPr lang="en-GB" sz="1200" dirty="0" err="1"/>
              <a:t>sterkt</a:t>
            </a:r>
            <a:r>
              <a:rPr lang="en-GB" sz="1200" dirty="0"/>
              <a:t> </a:t>
            </a:r>
            <a:r>
              <a:rPr lang="en-GB" sz="1200" dirty="0" err="1"/>
              <a:t>posisjonerende</a:t>
            </a:r>
            <a:r>
              <a:rPr lang="en-GB" sz="1200" dirty="0"/>
              <a:t>, </a:t>
            </a:r>
            <a:r>
              <a:rPr lang="en-GB" sz="1200" dirty="0" err="1"/>
              <a:t>argumenter</a:t>
            </a:r>
            <a:r>
              <a:rPr lang="en-GB" sz="1200" dirty="0"/>
              <a:t> </a:t>
            </a:r>
            <a:r>
              <a:rPr lang="en-GB" sz="1200" dirty="0" err="1"/>
              <a:t>ved</a:t>
            </a:r>
            <a:r>
              <a:rPr lang="en-GB" sz="1200" dirty="0"/>
              <a:t> å </a:t>
            </a:r>
            <a:r>
              <a:rPr lang="en-GB" sz="1200" dirty="0" err="1"/>
              <a:t>vise</a:t>
            </a:r>
            <a:r>
              <a:rPr lang="en-GB" sz="1200" dirty="0"/>
              <a:t> </a:t>
            </a:r>
            <a:r>
              <a:rPr lang="en-GB" sz="1200" dirty="0" err="1"/>
              <a:t>til</a:t>
            </a:r>
            <a:r>
              <a:rPr lang="en-GB" sz="1200" dirty="0"/>
              <a:t> at det er </a:t>
            </a:r>
            <a:r>
              <a:rPr lang="en-GB" sz="1200" dirty="0" err="1"/>
              <a:t>begge</a:t>
            </a:r>
            <a:r>
              <a:rPr lang="en-GB" sz="1200" dirty="0"/>
              <a:t> </a:t>
            </a:r>
            <a:r>
              <a:rPr lang="en-GB" sz="1200" dirty="0" err="1"/>
              <a:t>parters</a:t>
            </a:r>
            <a:r>
              <a:rPr lang="en-GB" sz="1200" dirty="0"/>
              <a:t> </a:t>
            </a:r>
            <a:r>
              <a:rPr lang="en-GB" sz="1200" dirty="0" err="1"/>
              <a:t>interesser</a:t>
            </a:r>
            <a:r>
              <a:rPr lang="en-GB" sz="1200" dirty="0"/>
              <a:t> </a:t>
            </a:r>
            <a:r>
              <a:rPr lang="en-GB" sz="1200" dirty="0" err="1"/>
              <a:t>som</a:t>
            </a:r>
            <a:r>
              <a:rPr lang="en-GB" sz="1200" dirty="0"/>
              <a:t> </a:t>
            </a:r>
            <a:r>
              <a:rPr lang="en-GB" sz="1200" dirty="0" err="1"/>
              <a:t>skal</a:t>
            </a:r>
            <a:r>
              <a:rPr lang="en-GB" sz="1200" dirty="0"/>
              <a:t> </a:t>
            </a:r>
            <a:r>
              <a:rPr lang="en-GB" sz="1200" dirty="0" err="1"/>
              <a:t>ivaretas</a:t>
            </a:r>
            <a:r>
              <a:rPr lang="en-GB" sz="1200" dirty="0"/>
              <a:t> </a:t>
            </a:r>
            <a:r>
              <a:rPr lang="en-GB" sz="1200" dirty="0" err="1"/>
              <a:t>ved</a:t>
            </a:r>
            <a:r>
              <a:rPr lang="en-GB" sz="1200" dirty="0"/>
              <a:t> </a:t>
            </a:r>
            <a:r>
              <a:rPr lang="en-GB" sz="1200" dirty="0" err="1"/>
              <a:t>forhandlingene</a:t>
            </a:r>
            <a:r>
              <a:rPr lang="en-GB" sz="1200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err="1"/>
              <a:t>Forbered</a:t>
            </a:r>
            <a:r>
              <a:rPr lang="en-GB" sz="1200" dirty="0"/>
              <a:t> </a:t>
            </a:r>
            <a:r>
              <a:rPr lang="en-GB" sz="1200" dirty="0" err="1"/>
              <a:t>deg</a:t>
            </a:r>
            <a:r>
              <a:rPr lang="en-GB" sz="1200" dirty="0"/>
              <a:t> </a:t>
            </a:r>
            <a:r>
              <a:rPr lang="en-GB" sz="1200" dirty="0" err="1"/>
              <a:t>på</a:t>
            </a:r>
            <a:r>
              <a:rPr lang="en-GB" sz="1200" dirty="0"/>
              <a:t> at mange </a:t>
            </a:r>
            <a:r>
              <a:rPr lang="en-GB" sz="1200" dirty="0" err="1"/>
              <a:t>forhandlinger</a:t>
            </a:r>
            <a:r>
              <a:rPr lang="en-GB" sz="1200" dirty="0"/>
              <a:t> </a:t>
            </a:r>
            <a:r>
              <a:rPr lang="en-GB" sz="1200" dirty="0" err="1"/>
              <a:t>avsluttes</a:t>
            </a:r>
            <a:r>
              <a:rPr lang="en-GB" sz="1200" dirty="0"/>
              <a:t> med </a:t>
            </a:r>
            <a:r>
              <a:rPr lang="en-GB" sz="1200" dirty="0" err="1"/>
              <a:t>torghandel</a:t>
            </a:r>
            <a:r>
              <a:rPr lang="en-GB" sz="1200" dirty="0"/>
              <a:t> </a:t>
            </a:r>
            <a:r>
              <a:rPr lang="en-GB" sz="1200" dirty="0" err="1"/>
              <a:t>og</a:t>
            </a:r>
            <a:r>
              <a:rPr lang="en-GB" sz="1200" dirty="0"/>
              <a:t> at de </a:t>
            </a:r>
            <a:r>
              <a:rPr lang="en-GB" sz="1200" dirty="0" err="1"/>
              <a:t>foregående</a:t>
            </a:r>
            <a:r>
              <a:rPr lang="en-GB" sz="1200" dirty="0"/>
              <a:t> </a:t>
            </a:r>
            <a:r>
              <a:rPr lang="en-GB" sz="1200" dirty="0" err="1"/>
              <a:t>posisjoner</a:t>
            </a:r>
            <a:r>
              <a:rPr lang="en-GB" sz="1200" dirty="0"/>
              <a:t> </a:t>
            </a:r>
            <a:r>
              <a:rPr lang="en-GB" sz="1200" dirty="0" err="1"/>
              <a:t>derved</a:t>
            </a:r>
            <a:r>
              <a:rPr lang="en-GB" sz="1200" dirty="0"/>
              <a:t> </a:t>
            </a:r>
            <a:r>
              <a:rPr lang="en-GB" sz="1200" dirty="0" err="1"/>
              <a:t>avgjør</a:t>
            </a:r>
            <a:r>
              <a:rPr lang="en-GB" sz="1200" dirty="0"/>
              <a:t> </a:t>
            </a:r>
            <a:r>
              <a:rPr lang="en-GB" sz="1200" dirty="0" err="1"/>
              <a:t>hva</a:t>
            </a:r>
            <a:r>
              <a:rPr lang="en-GB" sz="1200" dirty="0"/>
              <a:t> </a:t>
            </a:r>
            <a:r>
              <a:rPr lang="en-GB" sz="1200" dirty="0" err="1"/>
              <a:t>som</a:t>
            </a:r>
            <a:r>
              <a:rPr lang="en-GB" sz="1200" dirty="0"/>
              <a:t> </a:t>
            </a:r>
            <a:r>
              <a:rPr lang="en-GB" sz="1200" dirty="0" err="1"/>
              <a:t>blir</a:t>
            </a:r>
            <a:r>
              <a:rPr lang="en-GB" sz="1200" dirty="0"/>
              <a:t> </a:t>
            </a:r>
            <a:r>
              <a:rPr lang="en-GB" sz="1200" dirty="0" err="1"/>
              <a:t>resultatet</a:t>
            </a:r>
            <a:r>
              <a:rPr lang="en-GB" sz="1200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err="1"/>
              <a:t>Vær</a:t>
            </a:r>
            <a:r>
              <a:rPr lang="en-GB" sz="1200" dirty="0"/>
              <a:t> </a:t>
            </a:r>
            <a:r>
              <a:rPr lang="en-GB" sz="1200" dirty="0" err="1"/>
              <a:t>forvisset</a:t>
            </a:r>
            <a:r>
              <a:rPr lang="en-GB" sz="1200" dirty="0"/>
              <a:t> om at </a:t>
            </a:r>
            <a:r>
              <a:rPr lang="en-GB" sz="1200" dirty="0" err="1"/>
              <a:t>motparten</a:t>
            </a:r>
            <a:r>
              <a:rPr lang="en-GB" sz="1200" dirty="0"/>
              <a:t> </a:t>
            </a:r>
            <a:r>
              <a:rPr lang="en-GB" sz="1200" dirty="0" err="1"/>
              <a:t>virkelig</a:t>
            </a:r>
            <a:r>
              <a:rPr lang="en-GB" sz="1200" dirty="0"/>
              <a:t> </a:t>
            </a:r>
            <a:r>
              <a:rPr lang="en-GB" sz="1200" dirty="0" err="1"/>
              <a:t>har</a:t>
            </a:r>
            <a:r>
              <a:rPr lang="en-GB" sz="1200" dirty="0"/>
              <a:t> </a:t>
            </a:r>
            <a:r>
              <a:rPr lang="en-GB" sz="1200" dirty="0" err="1"/>
              <a:t>oppfattet</a:t>
            </a:r>
            <a:r>
              <a:rPr lang="en-GB" sz="1200" dirty="0"/>
              <a:t> </a:t>
            </a:r>
            <a:r>
              <a:rPr lang="en-GB" sz="1200" dirty="0" err="1"/>
              <a:t>meldingen</a:t>
            </a:r>
            <a:r>
              <a:rPr lang="en-GB" sz="1200" dirty="0"/>
              <a:t> - </a:t>
            </a:r>
            <a:r>
              <a:rPr lang="en-GB" sz="1200" dirty="0" err="1"/>
              <a:t>hva</a:t>
            </a:r>
            <a:r>
              <a:rPr lang="en-GB" sz="1200" dirty="0"/>
              <a:t> du </a:t>
            </a:r>
            <a:r>
              <a:rPr lang="en-GB" sz="1200" dirty="0" err="1"/>
              <a:t>søker</a:t>
            </a:r>
            <a:r>
              <a:rPr lang="en-GB" sz="1200" dirty="0"/>
              <a:t> å </a:t>
            </a:r>
            <a:r>
              <a:rPr lang="en-GB" sz="1200" dirty="0" err="1"/>
              <a:t>kommunisere</a:t>
            </a:r>
            <a:r>
              <a:rPr lang="en-GB" sz="1200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/>
              <a:t> </a:t>
            </a:r>
            <a:r>
              <a:rPr lang="en-GB" sz="1200" dirty="0" err="1"/>
              <a:t>Lytting</a:t>
            </a:r>
            <a:r>
              <a:rPr lang="en-GB" sz="1200" dirty="0"/>
              <a:t> </a:t>
            </a:r>
            <a:r>
              <a:rPr lang="en-GB" sz="1200" dirty="0" err="1"/>
              <a:t>gjøres</a:t>
            </a:r>
            <a:r>
              <a:rPr lang="en-GB" sz="1200" dirty="0"/>
              <a:t> </a:t>
            </a:r>
            <a:r>
              <a:rPr lang="en-GB" sz="1200" dirty="0" err="1"/>
              <a:t>både</a:t>
            </a:r>
            <a:r>
              <a:rPr lang="en-GB" sz="1200" dirty="0"/>
              <a:t> for å </a:t>
            </a:r>
            <a:r>
              <a:rPr lang="en-GB" sz="1200" dirty="0" err="1"/>
              <a:t>lære</a:t>
            </a:r>
            <a:r>
              <a:rPr lang="en-GB" sz="1200" dirty="0"/>
              <a:t> </a:t>
            </a:r>
            <a:r>
              <a:rPr lang="en-GB" sz="1200" dirty="0" err="1"/>
              <a:t>hva</a:t>
            </a:r>
            <a:r>
              <a:rPr lang="en-GB" sz="1200" dirty="0"/>
              <a:t> </a:t>
            </a:r>
            <a:r>
              <a:rPr lang="en-GB" sz="1200" dirty="0" err="1"/>
              <a:t>motparten</a:t>
            </a:r>
            <a:r>
              <a:rPr lang="en-GB" sz="1200" dirty="0"/>
              <a:t> </a:t>
            </a:r>
            <a:r>
              <a:rPr lang="en-GB" sz="1200" dirty="0" err="1"/>
              <a:t>egentlig</a:t>
            </a:r>
            <a:r>
              <a:rPr lang="en-GB" sz="1200" dirty="0"/>
              <a:t> </a:t>
            </a:r>
            <a:r>
              <a:rPr lang="en-GB" sz="1200" dirty="0" err="1"/>
              <a:t>vil</a:t>
            </a:r>
            <a:r>
              <a:rPr lang="en-GB" sz="1200" dirty="0"/>
              <a:t>, </a:t>
            </a:r>
            <a:r>
              <a:rPr lang="en-GB" sz="1200" dirty="0" err="1"/>
              <a:t>lytting</a:t>
            </a:r>
            <a:r>
              <a:rPr lang="en-GB" sz="1200" dirty="0"/>
              <a:t> </a:t>
            </a:r>
            <a:r>
              <a:rPr lang="en-GB" sz="1200" dirty="0" err="1"/>
              <a:t>viser</a:t>
            </a:r>
            <a:r>
              <a:rPr lang="en-GB" sz="1200" dirty="0"/>
              <a:t> </a:t>
            </a:r>
            <a:r>
              <a:rPr lang="en-GB" sz="1200" dirty="0" err="1"/>
              <a:t>empati</a:t>
            </a:r>
            <a:r>
              <a:rPr lang="en-GB" sz="1200" dirty="0"/>
              <a:t> </a:t>
            </a:r>
            <a:r>
              <a:rPr lang="en-GB" sz="1200" dirty="0" err="1"/>
              <a:t>og</a:t>
            </a:r>
            <a:r>
              <a:rPr lang="en-GB" sz="1200" dirty="0"/>
              <a:t> </a:t>
            </a:r>
            <a:r>
              <a:rPr lang="en-GB" sz="1200" dirty="0" err="1"/>
              <a:t>inviterer</a:t>
            </a:r>
            <a:r>
              <a:rPr lang="en-GB" sz="1200" dirty="0"/>
              <a:t> </a:t>
            </a:r>
            <a:r>
              <a:rPr lang="en-GB" sz="1200" dirty="0" err="1"/>
              <a:t>til</a:t>
            </a:r>
            <a:r>
              <a:rPr lang="en-GB" sz="1200" dirty="0"/>
              <a:t> </a:t>
            </a:r>
            <a:r>
              <a:rPr lang="en-GB" sz="1200" dirty="0" err="1"/>
              <a:t>respekt</a:t>
            </a:r>
            <a:r>
              <a:rPr lang="en-GB" sz="1200" dirty="0"/>
              <a:t>. </a:t>
            </a:r>
            <a:r>
              <a:rPr lang="en-GB" sz="1200" dirty="0" err="1"/>
              <a:t>Ofte</a:t>
            </a:r>
            <a:r>
              <a:rPr lang="en-GB" sz="1200" dirty="0"/>
              <a:t> er den </a:t>
            </a:r>
            <a:r>
              <a:rPr lang="en-GB" sz="1200" dirty="0" err="1"/>
              <a:t>beste</a:t>
            </a:r>
            <a:r>
              <a:rPr lang="en-GB" sz="1200" dirty="0"/>
              <a:t> </a:t>
            </a:r>
            <a:r>
              <a:rPr lang="en-GB" sz="1200" dirty="0" err="1"/>
              <a:t>argumentasjon</a:t>
            </a:r>
            <a:r>
              <a:rPr lang="en-GB" sz="1200" dirty="0"/>
              <a:t> for </a:t>
            </a:r>
            <a:r>
              <a:rPr lang="en-GB" sz="1200" dirty="0" err="1"/>
              <a:t>øvrig</a:t>
            </a:r>
            <a:r>
              <a:rPr lang="en-GB" sz="1200" dirty="0"/>
              <a:t> å </a:t>
            </a:r>
            <a:r>
              <a:rPr lang="en-GB" sz="1200" dirty="0" err="1"/>
              <a:t>stille</a:t>
            </a:r>
            <a:r>
              <a:rPr lang="en-GB" sz="1200" dirty="0"/>
              <a:t> (</a:t>
            </a:r>
            <a:r>
              <a:rPr lang="en-GB" sz="1200" dirty="0" err="1"/>
              <a:t>skjult</a:t>
            </a:r>
            <a:r>
              <a:rPr lang="en-GB" sz="1200" dirty="0"/>
              <a:t> </a:t>
            </a:r>
            <a:r>
              <a:rPr lang="en-GB" sz="1200" dirty="0" err="1"/>
              <a:t>ledende</a:t>
            </a:r>
            <a:r>
              <a:rPr lang="en-GB" sz="1200" dirty="0"/>
              <a:t>) </a:t>
            </a:r>
            <a:r>
              <a:rPr lang="en-GB" sz="1200" dirty="0" err="1"/>
              <a:t>spørsmål</a:t>
            </a:r>
            <a:r>
              <a:rPr lang="en-GB" sz="1200" dirty="0"/>
              <a:t> </a:t>
            </a:r>
            <a:r>
              <a:rPr lang="en-GB" sz="1200" dirty="0" err="1"/>
              <a:t>og</a:t>
            </a:r>
            <a:r>
              <a:rPr lang="en-GB" sz="1200" dirty="0"/>
              <a:t> </a:t>
            </a:r>
            <a:r>
              <a:rPr lang="en-GB" sz="1200" dirty="0" err="1"/>
              <a:t>få</a:t>
            </a:r>
            <a:r>
              <a:rPr lang="en-GB" sz="1200" dirty="0"/>
              <a:t> </a:t>
            </a:r>
            <a:r>
              <a:rPr lang="en-GB" sz="1200" dirty="0" err="1"/>
              <a:t>motparten</a:t>
            </a:r>
            <a:r>
              <a:rPr lang="en-GB" sz="1200" dirty="0"/>
              <a:t> </a:t>
            </a:r>
            <a:r>
              <a:rPr lang="en-GB" sz="1200" dirty="0" err="1"/>
              <a:t>selv</a:t>
            </a:r>
            <a:r>
              <a:rPr lang="en-GB" sz="1200" dirty="0"/>
              <a:t> </a:t>
            </a:r>
            <a:r>
              <a:rPr lang="en-GB" sz="1200" dirty="0" err="1"/>
              <a:t>til</a:t>
            </a:r>
            <a:r>
              <a:rPr lang="en-GB" sz="1200" dirty="0"/>
              <a:t> å </a:t>
            </a:r>
            <a:r>
              <a:rPr lang="en-GB" sz="1200" dirty="0" err="1"/>
              <a:t>uttrykke</a:t>
            </a:r>
            <a:r>
              <a:rPr lang="en-GB" sz="1200" dirty="0"/>
              <a:t> </a:t>
            </a:r>
            <a:r>
              <a:rPr lang="en-GB" sz="1200" dirty="0" err="1"/>
              <a:t>hva</a:t>
            </a:r>
            <a:r>
              <a:rPr lang="en-GB" sz="1200" dirty="0"/>
              <a:t> </a:t>
            </a:r>
            <a:r>
              <a:rPr lang="en-GB" sz="1200" dirty="0" err="1"/>
              <a:t>som</a:t>
            </a:r>
            <a:r>
              <a:rPr lang="en-GB" sz="1200" dirty="0"/>
              <a:t> er dine </a:t>
            </a:r>
            <a:r>
              <a:rPr lang="en-GB" sz="1200" dirty="0" err="1"/>
              <a:t>argumenter</a:t>
            </a:r>
            <a:r>
              <a:rPr lang="en-GB" sz="1200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err="1"/>
              <a:t>partene</a:t>
            </a:r>
            <a:r>
              <a:rPr lang="en-GB" sz="1200" dirty="0"/>
              <a:t> </a:t>
            </a:r>
            <a:r>
              <a:rPr lang="en-GB" sz="1200" dirty="0" err="1"/>
              <a:t>har</a:t>
            </a:r>
            <a:r>
              <a:rPr lang="en-GB" sz="1200" dirty="0"/>
              <a:t> </a:t>
            </a:r>
            <a:r>
              <a:rPr lang="en-GB" sz="1200" dirty="0" err="1"/>
              <a:t>forskjellig</a:t>
            </a:r>
            <a:r>
              <a:rPr lang="en-GB" sz="1200" dirty="0"/>
              <a:t> rammer for </a:t>
            </a:r>
            <a:r>
              <a:rPr lang="en-GB" sz="1200" dirty="0" err="1"/>
              <a:t>forhandlingene</a:t>
            </a:r>
            <a:r>
              <a:rPr lang="en-GB" sz="1200" dirty="0"/>
              <a:t>. Dette er et </a:t>
            </a:r>
            <a:r>
              <a:rPr lang="en-GB" sz="1200" dirty="0" err="1"/>
              <a:t>større</a:t>
            </a:r>
            <a:r>
              <a:rPr lang="en-GB" sz="1200" dirty="0"/>
              <a:t> problem </a:t>
            </a:r>
            <a:r>
              <a:rPr lang="en-GB" sz="1200" dirty="0" err="1"/>
              <a:t>enn</a:t>
            </a:r>
            <a:r>
              <a:rPr lang="en-GB" sz="1200" dirty="0"/>
              <a:t> de </a:t>
            </a:r>
            <a:r>
              <a:rPr lang="en-GB" sz="1200" dirty="0" err="1"/>
              <a:t>fleste</a:t>
            </a:r>
            <a:r>
              <a:rPr lang="en-GB" sz="1200" dirty="0"/>
              <a:t> </a:t>
            </a:r>
            <a:r>
              <a:rPr lang="en-GB" sz="1200" dirty="0" err="1"/>
              <a:t>tror</a:t>
            </a:r>
            <a:r>
              <a:rPr lang="en-GB" sz="1200" dirty="0"/>
              <a:t> </a:t>
            </a:r>
            <a:r>
              <a:rPr lang="en-GB" sz="1200" dirty="0" err="1"/>
              <a:t>og</a:t>
            </a:r>
            <a:r>
              <a:rPr lang="en-GB" sz="1200" dirty="0"/>
              <a:t> </a:t>
            </a:r>
            <a:r>
              <a:rPr lang="en-GB" sz="1200" dirty="0" err="1"/>
              <a:t>grunnlag</a:t>
            </a:r>
            <a:r>
              <a:rPr lang="en-GB" sz="1200" dirty="0"/>
              <a:t> for mange </a:t>
            </a:r>
            <a:r>
              <a:rPr lang="en-GB" sz="1200" dirty="0" err="1"/>
              <a:t>misforståelser</a:t>
            </a:r>
            <a:r>
              <a:rPr lang="en-GB" sz="1200" dirty="0"/>
              <a:t>. </a:t>
            </a:r>
            <a:r>
              <a:rPr lang="en-GB" sz="1200" dirty="0" err="1"/>
              <a:t>Utfordringen</a:t>
            </a:r>
            <a:r>
              <a:rPr lang="en-GB" sz="1200" dirty="0"/>
              <a:t> ligger </a:t>
            </a:r>
            <a:r>
              <a:rPr lang="en-GB" sz="1200" dirty="0" err="1"/>
              <a:t>i</a:t>
            </a:r>
            <a:r>
              <a:rPr lang="en-GB" sz="1200" dirty="0"/>
              <a:t> å </a:t>
            </a:r>
            <a:r>
              <a:rPr lang="en-GB" sz="1200" dirty="0" err="1"/>
              <a:t>finne</a:t>
            </a:r>
            <a:r>
              <a:rPr lang="en-GB" sz="1200" dirty="0"/>
              <a:t> </a:t>
            </a:r>
            <a:r>
              <a:rPr lang="en-GB" sz="1200" dirty="0" err="1"/>
              <a:t>frem</a:t>
            </a:r>
            <a:r>
              <a:rPr lang="en-GB" sz="1200" dirty="0"/>
              <a:t> </a:t>
            </a:r>
            <a:r>
              <a:rPr lang="en-GB" sz="1200" dirty="0" err="1"/>
              <a:t>til</a:t>
            </a:r>
            <a:r>
              <a:rPr lang="en-GB" sz="1200" dirty="0"/>
              <a:t> </a:t>
            </a:r>
            <a:r>
              <a:rPr lang="en-GB" sz="1200" dirty="0" err="1"/>
              <a:t>felles</a:t>
            </a:r>
            <a:r>
              <a:rPr lang="en-GB" sz="1200" dirty="0"/>
              <a:t> </a:t>
            </a:r>
            <a:r>
              <a:rPr lang="en-GB" sz="1200" dirty="0" err="1"/>
              <a:t>forståelse</a:t>
            </a:r>
            <a:r>
              <a:rPr lang="en-GB" sz="1200" dirty="0"/>
              <a:t> for </a:t>
            </a:r>
            <a:r>
              <a:rPr lang="en-GB" sz="1200" dirty="0" err="1"/>
              <a:t>hva</a:t>
            </a:r>
            <a:r>
              <a:rPr lang="en-GB" sz="1200" dirty="0"/>
              <a:t> det </a:t>
            </a:r>
            <a:r>
              <a:rPr lang="en-GB" sz="1200" dirty="0" err="1"/>
              <a:t>egentlig</a:t>
            </a:r>
            <a:r>
              <a:rPr lang="en-GB" sz="1200" dirty="0"/>
              <a:t> </a:t>
            </a:r>
            <a:r>
              <a:rPr lang="en-GB" sz="1200" dirty="0" err="1"/>
              <a:t>forhandles</a:t>
            </a:r>
            <a:r>
              <a:rPr lang="en-GB" sz="1200" dirty="0"/>
              <a:t> </a:t>
            </a:r>
            <a:r>
              <a:rPr lang="en-GB" sz="1200" dirty="0" err="1"/>
              <a:t>om.</a:t>
            </a:r>
            <a:r>
              <a:rPr lang="en-GB" sz="1200" dirty="0"/>
              <a:t> Skal du </a:t>
            </a:r>
            <a:r>
              <a:rPr lang="en-GB" sz="1200" dirty="0" err="1"/>
              <a:t>forvente</a:t>
            </a:r>
            <a:r>
              <a:rPr lang="en-GB" sz="1200" dirty="0"/>
              <a:t> at </a:t>
            </a:r>
            <a:r>
              <a:rPr lang="en-GB" sz="1200" dirty="0" err="1"/>
              <a:t>motparten</a:t>
            </a:r>
            <a:r>
              <a:rPr lang="en-GB" sz="1200" dirty="0"/>
              <a:t> </a:t>
            </a:r>
            <a:r>
              <a:rPr lang="en-GB" sz="1200" dirty="0" err="1"/>
              <a:t>skal</a:t>
            </a:r>
            <a:r>
              <a:rPr lang="en-GB" sz="1200" dirty="0"/>
              <a:t> </a:t>
            </a:r>
            <a:r>
              <a:rPr lang="en-GB" sz="1200" dirty="0" err="1"/>
              <a:t>operere</a:t>
            </a:r>
            <a:r>
              <a:rPr lang="en-GB" sz="1200" dirty="0"/>
              <a:t> </a:t>
            </a:r>
            <a:r>
              <a:rPr lang="en-GB" sz="1200" dirty="0" err="1"/>
              <a:t>innen</a:t>
            </a:r>
            <a:r>
              <a:rPr lang="en-GB" sz="1200" dirty="0"/>
              <a:t> dine rammer, </a:t>
            </a:r>
            <a:r>
              <a:rPr lang="en-GB" sz="1200" dirty="0" err="1"/>
              <a:t>skal</a:t>
            </a:r>
            <a:r>
              <a:rPr lang="en-GB" sz="1200" dirty="0"/>
              <a:t> du </a:t>
            </a:r>
            <a:r>
              <a:rPr lang="en-GB" sz="1200" dirty="0" err="1"/>
              <a:t>bevege</a:t>
            </a:r>
            <a:r>
              <a:rPr lang="en-GB" sz="1200" dirty="0"/>
              <a:t> </a:t>
            </a:r>
            <a:r>
              <a:rPr lang="en-GB" sz="1200" dirty="0" err="1"/>
              <a:t>til</a:t>
            </a:r>
            <a:r>
              <a:rPr lang="en-GB" sz="1200" dirty="0"/>
              <a:t> </a:t>
            </a:r>
            <a:r>
              <a:rPr lang="en-GB" sz="1200" dirty="0" err="1"/>
              <a:t>motpartens</a:t>
            </a:r>
            <a:r>
              <a:rPr lang="en-GB" sz="1200" dirty="0"/>
              <a:t> rammer, </a:t>
            </a:r>
            <a:r>
              <a:rPr lang="en-GB" sz="1200" dirty="0" err="1"/>
              <a:t>eller</a:t>
            </a:r>
            <a:r>
              <a:rPr lang="en-GB" sz="1200" dirty="0"/>
              <a:t> </a:t>
            </a:r>
            <a:r>
              <a:rPr lang="en-GB" sz="1200" dirty="0" err="1"/>
              <a:t>skal</a:t>
            </a:r>
            <a:r>
              <a:rPr lang="en-GB" sz="1200" dirty="0"/>
              <a:t> </a:t>
            </a:r>
            <a:r>
              <a:rPr lang="en-GB" sz="1200" dirty="0" err="1"/>
              <a:t>dere</a:t>
            </a:r>
            <a:r>
              <a:rPr lang="en-GB" sz="1200" dirty="0"/>
              <a:t> </a:t>
            </a:r>
            <a:r>
              <a:rPr lang="en-GB" sz="1200" dirty="0" err="1"/>
              <a:t>etablere</a:t>
            </a:r>
            <a:r>
              <a:rPr lang="en-GB" sz="1200" dirty="0"/>
              <a:t> </a:t>
            </a:r>
            <a:r>
              <a:rPr lang="en-GB" sz="1200" dirty="0" err="1"/>
              <a:t>felles</a:t>
            </a:r>
            <a:r>
              <a:rPr lang="en-GB" sz="1200" dirty="0"/>
              <a:t> rammer for </a:t>
            </a:r>
            <a:r>
              <a:rPr lang="en-GB" sz="1200" dirty="0" err="1"/>
              <a:t>forhandlingene</a:t>
            </a:r>
            <a:r>
              <a:rPr lang="en-GB" sz="1200" dirty="0"/>
              <a:t>? </a:t>
            </a:r>
            <a:r>
              <a:rPr lang="en-GB" sz="1200" dirty="0" err="1"/>
              <a:t>Vær</a:t>
            </a:r>
            <a:r>
              <a:rPr lang="en-GB" sz="1200" dirty="0"/>
              <a:t> </a:t>
            </a:r>
            <a:r>
              <a:rPr lang="en-GB" sz="1200" dirty="0" err="1"/>
              <a:t>grundig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kommunikasjonen</a:t>
            </a:r>
            <a:r>
              <a:rPr lang="en-GB" sz="1200" dirty="0"/>
              <a:t> om </a:t>
            </a:r>
            <a:r>
              <a:rPr lang="en-GB" sz="1200" dirty="0" err="1"/>
              <a:t>selv</a:t>
            </a:r>
            <a:r>
              <a:rPr lang="en-GB" sz="1200" dirty="0"/>
              <a:t> </a:t>
            </a:r>
            <a:r>
              <a:rPr lang="en-GB" sz="1200" dirty="0" err="1"/>
              <a:t>elementære</a:t>
            </a:r>
            <a:r>
              <a:rPr lang="en-GB" sz="1200" dirty="0"/>
              <a:t> forhold, </a:t>
            </a:r>
            <a:r>
              <a:rPr lang="en-GB" sz="1200" dirty="0" err="1"/>
              <a:t>som</a:t>
            </a:r>
            <a:r>
              <a:rPr lang="en-GB" sz="1200" dirty="0"/>
              <a:t> </a:t>
            </a:r>
            <a:r>
              <a:rPr lang="en-GB" sz="1200" dirty="0" err="1"/>
              <a:t>kan</a:t>
            </a:r>
            <a:r>
              <a:rPr lang="en-GB" sz="1200" dirty="0"/>
              <a:t> </a:t>
            </a:r>
            <a:r>
              <a:rPr lang="en-GB" sz="1200" dirty="0" err="1"/>
              <a:t>oppfattes</a:t>
            </a:r>
            <a:r>
              <a:rPr lang="en-GB" sz="1200" dirty="0"/>
              <a:t> </a:t>
            </a:r>
            <a:r>
              <a:rPr lang="en-GB" sz="1200" dirty="0" err="1"/>
              <a:t>forskjellig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forskjellige</a:t>
            </a:r>
            <a:r>
              <a:rPr lang="en-GB" sz="1200" dirty="0"/>
              <a:t> </a:t>
            </a:r>
            <a:r>
              <a:rPr lang="en-GB" sz="1200" dirty="0" err="1"/>
              <a:t>kulturer</a:t>
            </a:r>
            <a:r>
              <a:rPr lang="en-GB" sz="1200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err="1"/>
              <a:t>Vær</a:t>
            </a:r>
            <a:r>
              <a:rPr lang="en-GB" sz="1200" dirty="0"/>
              <a:t> </a:t>
            </a:r>
            <a:r>
              <a:rPr lang="en-GB" sz="1200" dirty="0" err="1"/>
              <a:t>forsiktig</a:t>
            </a:r>
            <a:r>
              <a:rPr lang="en-GB" sz="1200" dirty="0"/>
              <a:t> med </a:t>
            </a:r>
            <a:r>
              <a:rPr lang="en-GB" sz="1200" dirty="0" err="1"/>
              <a:t>språkbruken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opphissede</a:t>
            </a:r>
            <a:r>
              <a:rPr lang="en-GB" sz="1200" dirty="0"/>
              <a:t> </a:t>
            </a:r>
            <a:r>
              <a:rPr lang="en-GB" sz="1200" dirty="0" err="1"/>
              <a:t>situasjoner</a:t>
            </a:r>
            <a:r>
              <a:rPr lang="en-GB" sz="1200" dirty="0"/>
              <a:t>. </a:t>
            </a:r>
            <a:r>
              <a:rPr lang="en-GB" sz="1200" dirty="0" err="1"/>
              <a:t>Mennesker</a:t>
            </a:r>
            <a:r>
              <a:rPr lang="en-GB" sz="1200" dirty="0"/>
              <a:t> </a:t>
            </a:r>
            <a:r>
              <a:rPr lang="en-GB" sz="1200" dirty="0" err="1"/>
              <a:t>reagerer</a:t>
            </a:r>
            <a:r>
              <a:rPr lang="en-GB" sz="1200" dirty="0"/>
              <a:t> </a:t>
            </a:r>
            <a:r>
              <a:rPr lang="en-GB" sz="1200" dirty="0" err="1"/>
              <a:t>mer</a:t>
            </a:r>
            <a:r>
              <a:rPr lang="en-GB" sz="1200" dirty="0"/>
              <a:t> </a:t>
            </a:r>
            <a:r>
              <a:rPr lang="en-GB" sz="1200" dirty="0" err="1"/>
              <a:t>forskjellig</a:t>
            </a:r>
            <a:r>
              <a:rPr lang="en-GB" sz="1200" dirty="0"/>
              <a:t> </a:t>
            </a:r>
            <a:r>
              <a:rPr lang="en-GB" sz="1200" dirty="0" err="1"/>
              <a:t>enn</a:t>
            </a:r>
            <a:r>
              <a:rPr lang="en-GB" sz="1200" dirty="0"/>
              <a:t> du </a:t>
            </a:r>
            <a:r>
              <a:rPr lang="en-GB" sz="1200" dirty="0" err="1"/>
              <a:t>tror</a:t>
            </a:r>
            <a:r>
              <a:rPr lang="en-GB" sz="1200" dirty="0"/>
              <a:t> </a:t>
            </a:r>
            <a:r>
              <a:rPr lang="en-GB" sz="1200" dirty="0" err="1"/>
              <a:t>på</a:t>
            </a:r>
            <a:r>
              <a:rPr lang="en-GB" sz="1200" dirty="0"/>
              <a:t> </a:t>
            </a:r>
            <a:r>
              <a:rPr lang="en-GB" sz="1200" dirty="0" err="1"/>
              <a:t>hva</a:t>
            </a:r>
            <a:r>
              <a:rPr lang="en-GB" sz="1200" dirty="0"/>
              <a:t> </a:t>
            </a:r>
            <a:r>
              <a:rPr lang="en-GB" sz="1200" dirty="0" err="1"/>
              <a:t>som</a:t>
            </a:r>
            <a:r>
              <a:rPr lang="en-GB" sz="1200" dirty="0"/>
              <a:t> sies.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AF17-4288-4D7A-A1CE-D08EB1F06643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7564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Eksempel:</a:t>
            </a:r>
          </a:p>
          <a:p>
            <a:r>
              <a:rPr lang="nb-NO" dirty="0"/>
              <a:t>Sikt prioritet 1: Ubegrenset åpen publisering – ingen kvote</a:t>
            </a:r>
          </a:p>
          <a:p>
            <a:r>
              <a:rPr lang="nb-NO" dirty="0"/>
              <a:t>Prioritet 2: Permanent arkivtilgang til eldre årganger av tidsskrifter</a:t>
            </a:r>
          </a:p>
          <a:p>
            <a:r>
              <a:rPr lang="nb-NO" dirty="0"/>
              <a:t>Prioritet 3: Elektronisk fjernlån tillatt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4A225-59FE-3A42-9561-AF6DC532E40E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07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det første </a:t>
            </a:r>
            <a:r>
              <a:rPr lang="nb-NO" dirty="0" err="1"/>
              <a:t>webinaret</a:t>
            </a:r>
            <a:r>
              <a:rPr lang="nb-NO" dirty="0"/>
              <a:t> i en rekke:</a:t>
            </a:r>
          </a:p>
          <a:p>
            <a:endParaRPr lang="nb-NO" dirty="0"/>
          </a:p>
          <a:p>
            <a:r>
              <a:rPr lang="nb-NO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•    </a:t>
            </a:r>
            <a:r>
              <a:rPr lang="nb-NO" b="0" i="0" u="none" strike="noStrike" dirty="0">
                <a:solidFill>
                  <a:srgbClr val="005264"/>
                </a:solidFill>
                <a:effectLst/>
                <a:latin typeface="Barlow" panose="00000500000000000000" pitchFamily="2" charset="0"/>
                <a:hlinkClick r:id="rId3"/>
              </a:rPr>
              <a:t>April: Forhandlinger: Hva, hvordan, hvem?</a:t>
            </a:r>
            <a:r>
              <a:rPr lang="nb-NO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 (25 min)</a:t>
            </a:r>
            <a:br>
              <a:rPr lang="nb-NO" dirty="0"/>
            </a:br>
            <a:r>
              <a:rPr lang="nb-NO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•    Mai: Hvem gjør hva og har ansvar for de forskjellige oppgavene knyttet til avtaler? (35 min)</a:t>
            </a:r>
            <a:br>
              <a:rPr lang="nb-NO" dirty="0"/>
            </a:br>
            <a:r>
              <a:rPr lang="nb-NO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•    Juni: Prioriteringer for årets forhandlinger (20 min)</a:t>
            </a:r>
            <a:br>
              <a:rPr lang="nb-NO" dirty="0"/>
            </a:br>
            <a:r>
              <a:rPr lang="nb-NO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•    August: Statistikk (20 min)</a:t>
            </a:r>
            <a:br>
              <a:rPr lang="nb-NO" dirty="0"/>
            </a:br>
            <a:r>
              <a:rPr lang="nb-NO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•    September: Avtalemodeller (20 min)</a:t>
            </a:r>
            <a:br>
              <a:rPr lang="nb-NO" dirty="0"/>
            </a:br>
            <a:r>
              <a:rPr lang="nb-NO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•    Oktober: Andel og typer OA (20 min)</a:t>
            </a:r>
            <a:br>
              <a:rPr lang="nb-NO" dirty="0"/>
            </a:br>
            <a:r>
              <a:rPr lang="nb-NO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•    November: LÅT/avtaler og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Bibsys</a:t>
            </a:r>
            <a:r>
              <a:rPr lang="nb-NO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/Alma (20 min)</a:t>
            </a:r>
            <a:br>
              <a:rPr lang="nb-NO" dirty="0"/>
            </a:br>
            <a:r>
              <a:rPr lang="nb-NO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•    Desember: Kommunikasjon (20 min)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4A225-59FE-3A42-9561-AF6DC532E40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06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4A225-59FE-3A42-9561-AF6DC532E40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2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KD retningslinjer og policy</a:t>
            </a:r>
          </a:p>
          <a:p>
            <a:r>
              <a:rPr lang="nb-NO" dirty="0"/>
              <a:t>OA2020: Max Planck institutt initiativ med over 150 institusjoner som har </a:t>
            </a:r>
            <a:r>
              <a:rPr lang="nb-NO" dirty="0" err="1"/>
              <a:t>undegnet</a:t>
            </a:r>
            <a:r>
              <a:rPr lang="nb-NO" dirty="0"/>
              <a:t> </a:t>
            </a:r>
            <a:r>
              <a:rPr lang="nb-NO" dirty="0" err="1"/>
              <a:t>expression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Interest</a:t>
            </a:r>
            <a:r>
              <a:rPr lang="nb-NO" dirty="0"/>
              <a:t> globalt i 2015 – det er nok penger i systemet til å konvertere alle artikler utgitt til OA. Bytt fra å bruke budsjett til å kjøpe abonnement til å kjøpe fri artikler.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4A225-59FE-3A42-9561-AF6DC532E40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08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Forhandlingsrådet bestemmer de overordnet målene, og utpeker </a:t>
            </a:r>
            <a:r>
              <a:rPr lang="nb-NO" dirty="0" err="1"/>
              <a:t>forhabdlingsgrupper</a:t>
            </a:r>
            <a:r>
              <a:rPr lang="nb-NO" dirty="0"/>
              <a:t> ved behov.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4A225-59FE-3A42-9561-AF6DC532E40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35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 endelige målene vil bli diskutert og besluttet i mai av forhandlingsrådet. </a:t>
            </a:r>
          </a:p>
          <a:p>
            <a:endParaRPr lang="nb-NO" dirty="0"/>
          </a:p>
          <a:p>
            <a:r>
              <a:rPr lang="nb-NO" dirty="0"/>
              <a:t>man legger til eller fjerner saker man vil ha med seg inn i selve forhandlingen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4A225-59FE-3A42-9561-AF6DC532E40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6343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kostnadene skal reflektere verdien for brukere – ikke bare historiske abonnement. Her er vi avhengig av gode datakilder.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Avtalene skal helst reflektere de siste behovene til sektoren, og at de skal være innen rekkevidde for de aller fleste forskningsinstitusjoner i Norge.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4A225-59FE-3A42-9561-AF6DC532E40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89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4A225-59FE-3A42-9561-AF6DC532E40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8334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i="0" dirty="0">
              <a:solidFill>
                <a:srgbClr val="373737"/>
              </a:solidFill>
              <a:effectLst/>
              <a:latin typeface="PT Serif" panose="020B06040202020202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4A225-59FE-3A42-9561-AF6DC532E40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868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m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D124-505D-C349-8F55-A715D3B3C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731" y="2642570"/>
            <a:ext cx="9144000" cy="1118255"/>
          </a:xfrm>
        </p:spPr>
        <p:txBody>
          <a:bodyPr anchor="ctr">
            <a:spAutoFit/>
          </a:bodyPr>
          <a:lstStyle>
            <a:lvl1pPr algn="l">
              <a:lnSpc>
                <a:spcPts val="8000"/>
              </a:lnSpc>
              <a:defRPr sz="7200">
                <a:solidFill>
                  <a:schemeClr val="bg1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80">
                <a:solidFill>
                  <a:schemeClr val="bg1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‹#›</a:t>
            </a:fld>
            <a:endParaRPr lang="nb-NO" sz="88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948EE2-5804-804A-9B01-66E399995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387" y="3218688"/>
            <a:ext cx="4211332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1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F3D5DF-766F-634F-B015-1AF11968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66" y="1557197"/>
            <a:ext cx="3740151" cy="798684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16D17E-46CC-0E44-8F4B-F6257B345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066" y="2480471"/>
            <a:ext cx="3740151" cy="1500187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ts val="17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FF3BE07-1234-4548-BE64-C8D143A24A2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248479"/>
            <a:ext cx="5848746" cy="6361043"/>
          </a:xfrm>
          <a:prstGeom prst="roundRect">
            <a:avLst>
              <a:gd name="adj" fmla="val 398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08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F3D5DF-766F-634F-B015-1AF11968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441" y="1557197"/>
            <a:ext cx="3740151" cy="798684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16D17E-46CC-0E44-8F4B-F6257B345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4441" y="2480471"/>
            <a:ext cx="3740151" cy="1500187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ts val="17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1EADAD-2B78-5649-9368-B1C07084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8300" y="6355930"/>
            <a:ext cx="2743200" cy="365125"/>
          </a:xfrm>
        </p:spPr>
        <p:txBody>
          <a:bodyPr/>
          <a:lstStyle>
            <a:lvl1pPr>
              <a:defRPr sz="950">
                <a:solidFill>
                  <a:srgbClr val="0F0035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20FEE-EF50-AF41-914E-BCDD248E27E3}"/>
              </a:ext>
            </a:extLst>
          </p:cNvPr>
          <p:cNvSpPr/>
          <p:nvPr userDrawn="1"/>
        </p:nvSpPr>
        <p:spPr>
          <a:xfrm>
            <a:off x="148590" y="114300"/>
            <a:ext cx="1280160" cy="46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FF3BE07-1234-4548-BE64-C8D143A24A2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51460" y="248479"/>
            <a:ext cx="5848746" cy="6361043"/>
          </a:xfrm>
          <a:prstGeom prst="roundRect">
            <a:avLst>
              <a:gd name="adj" fmla="val 398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36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7954B7-43AB-F543-90DB-923BDD9C6CFE}"/>
              </a:ext>
            </a:extLst>
          </p:cNvPr>
          <p:cNvSpPr/>
          <p:nvPr userDrawn="1"/>
        </p:nvSpPr>
        <p:spPr>
          <a:xfrm>
            <a:off x="122400" y="108000"/>
            <a:ext cx="1303200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FF3BE07-1234-4548-BE64-C8D143A24A2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50521" y="248479"/>
            <a:ext cx="11694225" cy="6361043"/>
          </a:xfrm>
          <a:prstGeom prst="roundRect">
            <a:avLst>
              <a:gd name="adj" fmla="val 398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723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7954B7-43AB-F543-90DB-923BDD9C6CFE}"/>
              </a:ext>
            </a:extLst>
          </p:cNvPr>
          <p:cNvSpPr/>
          <p:nvPr userDrawn="1"/>
        </p:nvSpPr>
        <p:spPr>
          <a:xfrm>
            <a:off x="122400" y="108000"/>
            <a:ext cx="1303200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BC725E-EC08-234C-BE54-4CD6FFF02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188" cy="6858000"/>
          </a:xfrm>
        </p:spPr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84143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50">
                <a:solidFill>
                  <a:srgbClr val="0F0035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F3D5DF-766F-634F-B015-1AF11968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66" y="1074213"/>
            <a:ext cx="5012896" cy="798684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16D17E-46CC-0E44-8F4B-F6257B345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066" y="2004751"/>
            <a:ext cx="5012896" cy="3619015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F765750-67AB-AA46-844F-FB46FAC1FA2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55320" y="2004751"/>
            <a:ext cx="5012896" cy="3619015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762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50">
                <a:solidFill>
                  <a:srgbClr val="0F0035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F3D5DF-766F-634F-B015-1AF11968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66" y="1557197"/>
            <a:ext cx="4852258" cy="798684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16D17E-46CC-0E44-8F4B-F6257B345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066" y="2480471"/>
            <a:ext cx="4852258" cy="2820332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ts val="17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9C6BEE-D986-DB41-AEE6-784E27E875D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41817" y="2480471"/>
            <a:ext cx="4852258" cy="2820332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ts val="17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09105CD-4F70-C848-AFBE-95F79F566E2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441817" y="1551217"/>
            <a:ext cx="4852258" cy="803381"/>
          </a:xfrm>
        </p:spPr>
        <p:txBody>
          <a:bodyPr anchor="b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ts val="17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600885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50">
                <a:solidFill>
                  <a:schemeClr val="tx1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8237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4F4BB-043D-934D-857E-658A7EADBC00}"/>
              </a:ext>
            </a:extLst>
          </p:cNvPr>
          <p:cNvSpPr/>
          <p:nvPr userDrawn="1"/>
        </p:nvSpPr>
        <p:spPr>
          <a:xfrm>
            <a:off x="139337" y="182880"/>
            <a:ext cx="1314995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/>
          </a:p>
        </p:txBody>
      </p:sp>
    </p:spTree>
    <p:extLst>
      <p:ext uri="{BB962C8B-B14F-4D97-AF65-F5344CB8AC3E}">
        <p14:creationId xmlns:p14="http://schemas.microsoft.com/office/powerpoint/2010/main" val="399233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5EF7FD-C7BE-449D-8F04-D67C89B3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59920C-CC4B-4B47-8B82-A12C37911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0DEBB3-32AB-4136-904F-57CCBF2C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34BE-41F5-4340-A9E4-D627B3943C22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E24F3E-AB2D-4BCE-A01F-F336EDC0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ABFBB9-AB6F-4362-A95B-219502A9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98F8-6A19-4E55-96D6-E262297EC6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190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1F73F3-3BF2-46F4-8421-33998C5A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6914E7-1FEC-4F32-97E9-A7345FD5D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D1330ED-2E28-437A-8BD5-B6426DCEA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F1CA00E-8715-4B30-B7F7-DCC9CEAD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34BE-41F5-4340-A9E4-D627B3943C22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7B2C37B-D07A-4E83-8AB5-9F2E2DEC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C333F31-5BC7-4B87-963E-9E8F6F2D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98F8-6A19-4E55-96D6-E262297EC6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375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9BF7-DE79-1746-BC9A-4438286C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8" y="3006862"/>
            <a:ext cx="10515600" cy="558551"/>
          </a:xfrm>
        </p:spPr>
        <p:txBody>
          <a:bodyPr wrap="square">
            <a:spAutoFit/>
          </a:bodyPr>
          <a:lstStyle>
            <a:lvl1pPr>
              <a:lnSpc>
                <a:spcPts val="3960"/>
              </a:lnSpc>
              <a:defRPr sz="3051">
                <a:solidFill>
                  <a:schemeClr val="bg1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1791B-34D6-7C46-A8C8-BD825909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11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D124-505D-C349-8F55-A715D3B3C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731" y="2642570"/>
            <a:ext cx="9144000" cy="1118255"/>
          </a:xfrm>
        </p:spPr>
        <p:txBody>
          <a:bodyPr anchor="ctr">
            <a:spAutoFit/>
          </a:bodyPr>
          <a:lstStyle>
            <a:lvl1pPr algn="l">
              <a:lnSpc>
                <a:spcPts val="8000"/>
              </a:lnSpc>
              <a:defRPr sz="7200">
                <a:solidFill>
                  <a:schemeClr val="bg1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80">
                <a:solidFill>
                  <a:schemeClr val="bg1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‹#›</a:t>
            </a:fld>
            <a:endParaRPr lang="nb-NO" sz="88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81B7E-8700-4046-9FB2-399A5E79C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828" y="3537300"/>
            <a:ext cx="4345171" cy="33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9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50">
                <a:solidFill>
                  <a:schemeClr val="bg1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087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4F4BB-043D-934D-857E-658A7EADBC00}"/>
              </a:ext>
            </a:extLst>
          </p:cNvPr>
          <p:cNvSpPr/>
          <p:nvPr userDrawn="1"/>
        </p:nvSpPr>
        <p:spPr>
          <a:xfrm>
            <a:off x="139337" y="182880"/>
            <a:ext cx="1314995" cy="365760"/>
          </a:xfrm>
          <a:prstGeom prst="rect">
            <a:avLst/>
          </a:prstGeom>
          <a:solidFill>
            <a:srgbClr val="0F0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/>
          </a:p>
        </p:txBody>
      </p:sp>
    </p:spTree>
    <p:extLst>
      <p:ext uri="{BB962C8B-B14F-4D97-AF65-F5344CB8AC3E}">
        <p14:creationId xmlns:p14="http://schemas.microsoft.com/office/powerpoint/2010/main" val="326953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9BF7-DE79-1746-BC9A-4438286C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8" y="3006862"/>
            <a:ext cx="10515600" cy="558551"/>
          </a:xfrm>
        </p:spPr>
        <p:txBody>
          <a:bodyPr wrap="square">
            <a:spAutoFit/>
          </a:bodyPr>
          <a:lstStyle>
            <a:lvl1pPr>
              <a:lnSpc>
                <a:spcPts val="3960"/>
              </a:lnSpc>
              <a:defRPr sz="3051">
                <a:solidFill>
                  <a:schemeClr val="bg1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EE261-D37F-E64E-9272-2A2504509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0690" y="3615517"/>
            <a:ext cx="5851309" cy="326205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1791B-34D6-7C46-A8C8-BD825909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59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3EB4B-D15B-DD4E-8DCD-E517C7E33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1934" y="2893512"/>
            <a:ext cx="4554681" cy="3977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699BF7-DE79-1746-BC9A-4438286C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8" y="3006862"/>
            <a:ext cx="10515600" cy="558551"/>
          </a:xfrm>
        </p:spPr>
        <p:txBody>
          <a:bodyPr wrap="square">
            <a:spAutoFit/>
          </a:bodyPr>
          <a:lstStyle>
            <a:lvl1pPr>
              <a:lnSpc>
                <a:spcPts val="3960"/>
              </a:lnSpc>
              <a:defRPr sz="3051">
                <a:solidFill>
                  <a:schemeClr val="bg1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1791B-34D6-7C46-A8C8-BD825909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5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50">
                <a:solidFill>
                  <a:srgbClr val="0F0035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F3D5DF-766F-634F-B015-1AF11968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66" y="1557192"/>
            <a:ext cx="3740151" cy="798684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493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2FE156-1399-864F-AC55-F231A4000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11" y="0"/>
            <a:ext cx="12191189" cy="685800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EA61-4FE3-7C42-89A9-FB3942D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50">
                <a:solidFill>
                  <a:srgbClr val="0F0035"/>
                </a:solidFill>
              </a:defRPr>
            </a:lvl1pPr>
          </a:lstStyle>
          <a:p>
            <a:fld id="{31CFD7BC-D517-AC45-90D9-8082FCA5691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F3D5DF-766F-634F-B015-1AF11968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66" y="1557197"/>
            <a:ext cx="3740151" cy="798684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16D17E-46CC-0E44-8F4B-F6257B345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066" y="2480471"/>
            <a:ext cx="3740151" cy="1500187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ts val="17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3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863D4B-545D-A248-97BD-DC592CF7E7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CDF73-6B9D-9846-BA77-541ED058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74DB8-22E5-354B-82BD-669D076C4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976CC-AE75-BA46-B750-CC2CE40F3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8300" y="63559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>
                <a:solidFill>
                  <a:schemeClr val="tx1">
                    <a:tint val="75000"/>
                  </a:schemeClr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nb-NO"/>
              <a:t>Slide </a:t>
            </a:r>
            <a:r>
              <a:rPr lang="nb-NO" err="1"/>
              <a:t>number</a:t>
            </a:r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57D73-A90F-3649-A8AC-AF348DACC5C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6702" y="261130"/>
            <a:ext cx="882831" cy="2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6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81" r:id="rId4"/>
    <p:sldLayoutId id="2147483683" r:id="rId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863D4B-545D-A248-97BD-DC592CF7E7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4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CDF73-6B9D-9846-BA77-541ED058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74DB8-22E5-354B-82BD-669D076C4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976CC-AE75-BA46-B750-CC2CE40F3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8300" y="63559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>
                <a:solidFill>
                  <a:schemeClr val="tx1">
                    <a:tint val="75000"/>
                  </a:schemeClr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nb-NO"/>
              <a:t>Slide </a:t>
            </a:r>
            <a:r>
              <a:rPr lang="nb-NO" err="1"/>
              <a:t>number</a:t>
            </a:r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57D73-A90F-3649-A8AC-AF348DACC5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6702" y="261130"/>
            <a:ext cx="882831" cy="2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0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CDF73-6B9D-9846-BA77-541ED058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74DB8-22E5-354B-82BD-669D076C4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976CC-AE75-BA46-B750-CC2CE40F3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8300" y="63559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>
                <a:solidFill>
                  <a:srgbClr val="0F0035"/>
                </a:solidFill>
                <a:latin typeface="Haffer" pitchFamily="2" charset="77"/>
                <a:cs typeface="Haffer" pitchFamily="2" charset="77"/>
              </a:defRPr>
            </a:lvl1pPr>
          </a:lstStyle>
          <a:p>
            <a:r>
              <a:rPr lang="nb-NO"/>
              <a:t>Slide </a:t>
            </a:r>
            <a:r>
              <a:rPr lang="nb-NO" err="1"/>
              <a:t>number</a:t>
            </a:r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B4A19-F42F-BE4E-9F80-93FB0E06119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5217" y="259565"/>
            <a:ext cx="884006" cy="2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6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99" r:id="rId3"/>
    <p:sldLayoutId id="2147483705" r:id="rId4"/>
    <p:sldLayoutId id="2147483704" r:id="rId5"/>
    <p:sldLayoutId id="2147483712" r:id="rId6"/>
    <p:sldLayoutId id="2147483698" r:id="rId7"/>
    <p:sldLayoutId id="2147483697" r:id="rId8"/>
    <p:sldLayoutId id="2147483662" r:id="rId9"/>
    <p:sldLayoutId id="2147483711" r:id="rId10"/>
    <p:sldLayoutId id="2147483713" r:id="rId11"/>
    <p:sldLayoutId id="2147483714" r:id="rId1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derkilden.no/tema/grunnleggende-rad-ved-forhandling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C97D72-EBEB-C648-A836-D025BAEFA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846" y="3049417"/>
            <a:ext cx="2848311" cy="759169"/>
          </a:xfrm>
          <a:prstGeom prst="rect">
            <a:avLst/>
          </a:prstGeom>
        </p:spPr>
      </p:pic>
      <p:pic>
        <p:nvPicPr>
          <p:cNvPr id="12" name="Lys_1" descr="Lys_1">
            <a:hlinkClick r:id="" action="ppaction://media"/>
            <a:extLst>
              <a:ext uri="{FF2B5EF4-FFF2-40B4-BE49-F238E27FC236}">
                <a16:creationId xmlns:a16="http://schemas.microsoft.com/office/drawing/2014/main" id="{FF564D18-27B7-C245-B67D-82E630B7B4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9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8F4238-2218-4CE2-987F-09E42AB15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24" y="500062"/>
            <a:ext cx="10515600" cy="1325563"/>
          </a:xfrm>
        </p:spPr>
        <p:txBody>
          <a:bodyPr>
            <a:normAutofit/>
          </a:bodyPr>
          <a:lstStyle/>
          <a:p>
            <a:r>
              <a:rPr lang="nb-NO" b="0" i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Tidsplan for en forhandling</a:t>
            </a:r>
            <a:br>
              <a:rPr lang="nb-NO" b="0" i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</a:br>
            <a:endParaRPr lang="nb-NO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B08BDB07-A6F4-4C52-86CD-F9D7925BD4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29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F98DAB-F2F0-417B-A96A-42EED566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472"/>
            <a:ext cx="10515600" cy="1325563"/>
          </a:xfrm>
        </p:spPr>
        <p:txBody>
          <a:bodyPr/>
          <a:lstStyle/>
          <a:p>
            <a:r>
              <a:rPr lang="nb-NO"/>
              <a:t>Forberedelsene henger sammen med målene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8966B3-5845-45DE-9F5D-68FC788DC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783"/>
            <a:ext cx="10515600" cy="4351339"/>
          </a:xfrm>
        </p:spPr>
        <p:txBody>
          <a:bodyPr>
            <a:normAutofit/>
          </a:bodyPr>
          <a:lstStyle/>
          <a:p>
            <a:r>
              <a:rPr lang="nb-NO" dirty="0"/>
              <a:t>Gjenspeiler verdien av avtalen prisen?</a:t>
            </a:r>
          </a:p>
          <a:p>
            <a:pPr lvl="1"/>
            <a:r>
              <a:rPr lang="nb-NO" dirty="0"/>
              <a:t>Hvilke tidsskrifter er viktige: analyse av bruken, siteringer og publisering</a:t>
            </a:r>
          </a:p>
          <a:p>
            <a:pPr lvl="1"/>
            <a:r>
              <a:rPr lang="nb-NO" dirty="0"/>
              <a:t>Hva ville det koste å stå uten avtale, men fortsatt sikre tilgang til relevant innhold?</a:t>
            </a:r>
          </a:p>
          <a:p>
            <a:pPr lvl="1"/>
            <a:endParaRPr lang="nb-NO" dirty="0"/>
          </a:p>
          <a:p>
            <a:r>
              <a:rPr lang="nb-NO" dirty="0"/>
              <a:t>Hva er verdien av avtalen for forlaget?</a:t>
            </a:r>
          </a:p>
          <a:p>
            <a:pPr lvl="1"/>
            <a:r>
              <a:rPr lang="nb-NO" dirty="0"/>
              <a:t>Forutsigbare, langsiktige inntekter</a:t>
            </a:r>
          </a:p>
          <a:p>
            <a:pPr lvl="1"/>
            <a:r>
              <a:rPr lang="nb-NO" dirty="0"/>
              <a:t>Verdifull forskning – artikler fra Norge er sitert mer enn gjennomsnittet</a:t>
            </a:r>
          </a:p>
          <a:p>
            <a:pPr lvl="1"/>
            <a:r>
              <a:rPr lang="nb-NO" dirty="0"/>
              <a:t>Potensiale for nye deltagere - hvis vilkårene er gode nok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6065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E8D06C-8236-4F38-B2CC-188AD40F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105"/>
            <a:ext cx="10515600" cy="1159583"/>
          </a:xfrm>
        </p:spPr>
        <p:txBody>
          <a:bodyPr>
            <a:normAutofit fontScale="90000"/>
          </a:bodyPr>
          <a:lstStyle/>
          <a:p>
            <a:r>
              <a:rPr lang="nb-NO"/>
              <a:t>Egne forhandlingsgrupper er opprettet for de største forhandlingene, eksempel </a:t>
            </a:r>
            <a:r>
              <a:rPr lang="nb-NO" err="1"/>
              <a:t>Elsevier</a:t>
            </a:r>
            <a:r>
              <a:rPr lang="nb-NO"/>
              <a:t>: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B21B612-B86C-4460-9D87-FF044AFAD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9988" y="2040198"/>
            <a:ext cx="8212024" cy="4151736"/>
          </a:xfrm>
        </p:spPr>
      </p:pic>
    </p:spTree>
    <p:extLst>
      <p:ext uri="{BB962C8B-B14F-4D97-AF65-F5344CB8AC3E}">
        <p14:creationId xmlns:p14="http://schemas.microsoft.com/office/powerpoint/2010/main" val="204358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99" y="677095"/>
            <a:ext cx="10176993" cy="768891"/>
          </a:xfrm>
        </p:spPr>
        <p:txBody>
          <a:bodyPr>
            <a:normAutofit/>
          </a:bodyPr>
          <a:lstStyle/>
          <a:p>
            <a:r>
              <a:rPr lang="nb-NO" sz="2400" b="1"/>
              <a:t>Mål med forhandlingsmøter med forlagene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pPr marL="227965" indent="-227965"/>
            <a:r>
              <a:rPr lang="nb-NO" sz="2400"/>
              <a:t>Introdusere ledelsen – vise at kravene er godt forankret</a:t>
            </a:r>
            <a:endParaRPr lang="nb-NO"/>
          </a:p>
          <a:p>
            <a:pPr marL="227965" indent="-227965"/>
            <a:r>
              <a:rPr lang="nb-NO" sz="2400"/>
              <a:t>Begrunne kravene og understreke mulige konsekvenser hvis de ikke blir innfridd</a:t>
            </a:r>
            <a:endParaRPr lang="nb-NO" sz="2400">
              <a:cs typeface="Calibri"/>
            </a:endParaRPr>
          </a:p>
          <a:p>
            <a:pPr marL="227965" indent="-227965"/>
            <a:r>
              <a:rPr lang="nb-NO" sz="2400"/>
              <a:t>Tydelige tilbakemeldinger på evt. tilbud – diskutere mulige løsninger – fordeler for begge parter </a:t>
            </a:r>
            <a:endParaRPr lang="nb-NO" sz="2400">
              <a:cs typeface="Arial"/>
            </a:endParaRPr>
          </a:p>
          <a:p>
            <a:pPr marL="227965" indent="-227965"/>
            <a:r>
              <a:rPr lang="nb-NO" sz="2400"/>
              <a:t>Utforske mulighetsrommet </a:t>
            </a:r>
            <a:endParaRPr lang="nb-NO" sz="2400">
              <a:cs typeface="Arial"/>
            </a:endParaRPr>
          </a:p>
          <a:p>
            <a:pPr marL="227965" indent="-227965"/>
            <a:endParaRPr lang="nb-NO" sz="2400">
              <a:cs typeface="Arial"/>
            </a:endParaRPr>
          </a:p>
          <a:p>
            <a:pPr marL="227965" indent="-227965"/>
            <a:endParaRPr lang="nb-NO" sz="2400">
              <a:cs typeface="Calibri" panose="020F0502020204030204"/>
            </a:endParaRPr>
          </a:p>
          <a:p>
            <a:pPr marL="227965" indent="-227965"/>
            <a:r>
              <a:rPr lang="en-US" sz="2400" i="1"/>
              <a:t>“Negotiation is not about figuring out who is right or wrong. It is about getting the parties involved to agree to embrace the other party’s perspective.” </a:t>
            </a:r>
            <a:endParaRPr lang="nb-NO" sz="2400" i="1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03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7BA8-0189-4A73-B697-D19F59AC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nb-NO" sz="3200" b="1"/>
              <a:t>Hva er en forhandling, og hvordan forhandler Sikt?</a:t>
            </a:r>
            <a:endParaRPr lang="nb-NO" sz="3200" b="1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EB3C9-2AF4-4703-95B2-3DD183E80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r>
              <a:rPr lang="nb-NO" i="1"/>
              <a:t>”Forhandlinger er en mellommenneskelig beslutningsprosess hvor to eller flere aktører søker å enes om hvordan de </a:t>
            </a:r>
            <a:r>
              <a:rPr lang="nb-NO" b="1" i="1"/>
              <a:t>kan skape</a:t>
            </a:r>
            <a:r>
              <a:rPr lang="nb-NO" i="1"/>
              <a:t> </a:t>
            </a:r>
            <a:r>
              <a:rPr lang="nb-NO" b="1" i="1"/>
              <a:t>og fordele ressursene</a:t>
            </a:r>
            <a:r>
              <a:rPr lang="nb-NO" i="1"/>
              <a:t>”</a:t>
            </a:r>
            <a:endParaRPr lang="nb-NO" i="1">
              <a:cs typeface="Calibri"/>
            </a:endParaRPr>
          </a:p>
          <a:p>
            <a:endParaRPr lang="en-US" i="1"/>
          </a:p>
          <a:p>
            <a:r>
              <a:rPr lang="en-US" i="1"/>
              <a:t>“back-and-forth communication designed to reach an agreement when you and the other side have some </a:t>
            </a:r>
            <a:r>
              <a:rPr lang="en-US" b="1" i="1"/>
              <a:t>interests</a:t>
            </a:r>
            <a:r>
              <a:rPr lang="en-US" i="1"/>
              <a:t> that are shared and others that are opposed.”</a:t>
            </a:r>
            <a:endParaRPr lang="nb-NO" i="1"/>
          </a:p>
          <a:p>
            <a:endParaRPr lang="nb-NO"/>
          </a:p>
          <a:p>
            <a:r>
              <a:rPr lang="nb-NO"/>
              <a:t>Unngå «kompromiss-syken»: </a:t>
            </a:r>
            <a:r>
              <a:rPr lang="en-GB" i="1"/>
              <a:t>"Det </a:t>
            </a:r>
            <a:r>
              <a:rPr lang="en-GB" i="1" err="1"/>
              <a:t>gikk</a:t>
            </a:r>
            <a:r>
              <a:rPr lang="en-GB" i="1"/>
              <a:t> </a:t>
            </a:r>
            <a:r>
              <a:rPr lang="en-GB" i="1" err="1"/>
              <a:t>veldig</a:t>
            </a:r>
            <a:r>
              <a:rPr lang="en-GB" i="1"/>
              <a:t> bra! </a:t>
            </a:r>
            <a:r>
              <a:rPr lang="en-GB" i="1" err="1"/>
              <a:t>Motparten</a:t>
            </a:r>
            <a:r>
              <a:rPr lang="en-GB" i="1"/>
              <a:t> </a:t>
            </a:r>
            <a:r>
              <a:rPr lang="en-GB" i="1" err="1"/>
              <a:t>fikk</a:t>
            </a:r>
            <a:r>
              <a:rPr lang="en-GB" i="1"/>
              <a:t> </a:t>
            </a:r>
            <a:r>
              <a:rPr lang="en-GB" i="1" err="1"/>
              <a:t>ikke</a:t>
            </a:r>
            <a:r>
              <a:rPr lang="en-GB" i="1"/>
              <a:t> det de </a:t>
            </a:r>
            <a:r>
              <a:rPr lang="en-GB" i="1" err="1"/>
              <a:t>ønsket</a:t>
            </a:r>
            <a:r>
              <a:rPr lang="en-GB" i="1"/>
              <a:t>, </a:t>
            </a:r>
            <a:r>
              <a:rPr lang="en-GB" i="1" err="1"/>
              <a:t>og</a:t>
            </a:r>
            <a:r>
              <a:rPr lang="en-GB" i="1"/>
              <a:t> </a:t>
            </a:r>
            <a:r>
              <a:rPr lang="en-GB" i="1" err="1"/>
              <a:t>forresten</a:t>
            </a:r>
            <a:r>
              <a:rPr lang="en-GB" i="1"/>
              <a:t>, det </a:t>
            </a:r>
            <a:r>
              <a:rPr lang="en-GB" i="1" err="1"/>
              <a:t>gjorde</a:t>
            </a:r>
            <a:r>
              <a:rPr lang="en-GB" i="1"/>
              <a:t> </a:t>
            </a:r>
            <a:r>
              <a:rPr lang="en-GB" i="1" err="1"/>
              <a:t>ikke</a:t>
            </a:r>
            <a:r>
              <a:rPr lang="en-GB" i="1"/>
              <a:t> vi heller."</a:t>
            </a:r>
            <a:endParaRPr lang="nb-NO" i="1"/>
          </a:p>
        </p:txBody>
      </p:sp>
    </p:spTree>
    <p:extLst>
      <p:ext uri="{BB962C8B-B14F-4D97-AF65-F5344CB8AC3E}">
        <p14:creationId xmlns:p14="http://schemas.microsoft.com/office/powerpoint/2010/main" val="12440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7787-B92E-4A3A-82EF-2C5C5DAFD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0922" y="1424017"/>
            <a:ext cx="4034744" cy="4363844"/>
          </a:xfrm>
        </p:spPr>
        <p:txBody>
          <a:bodyPr vert="horz" lIns="0" tIns="45720" rIns="91440" bIns="45720" rtlCol="0">
            <a:normAutofit/>
          </a:bodyPr>
          <a:lstStyle/>
          <a:p>
            <a:endParaRPr lang="nb-NO" sz="2000"/>
          </a:p>
          <a:p>
            <a:pPr lvl="1"/>
            <a:r>
              <a:rPr lang="nb-NO" sz="2000"/>
              <a:t>Fordelingsforhandlinger (vinn/tap)</a:t>
            </a:r>
            <a:endParaRPr lang="nb-NO" sz="2000">
              <a:cs typeface="Calibri"/>
            </a:endParaRPr>
          </a:p>
          <a:p>
            <a:pPr lvl="1"/>
            <a:endParaRPr lang="nb-NO" sz="2000"/>
          </a:p>
          <a:p>
            <a:pPr lvl="1"/>
            <a:r>
              <a:rPr lang="nb-NO" sz="2000" b="1"/>
              <a:t>Integrasjonsforhandlinger (vinn/vinn – men ikke kompromisser)</a:t>
            </a:r>
            <a:endParaRPr lang="nb-NO" sz="2000" b="1">
              <a:cs typeface="Calibri"/>
            </a:endParaRPr>
          </a:p>
          <a:p>
            <a:pPr lvl="1"/>
            <a:endParaRPr lang="nb-NO" sz="2000" b="1"/>
          </a:p>
          <a:p>
            <a:pPr lvl="1"/>
            <a:r>
              <a:rPr lang="nb-NO" sz="2000"/>
              <a:t>Flerpartforhandlinger</a:t>
            </a:r>
            <a:endParaRPr lang="nb-NO" sz="2000">
              <a:cs typeface="Calibri"/>
            </a:endParaRPr>
          </a:p>
          <a:p>
            <a:pPr lvl="1"/>
            <a:endParaRPr lang="nb-NO" sz="2000"/>
          </a:p>
          <a:p>
            <a:pPr lvl="1"/>
            <a:r>
              <a:rPr lang="nb-NO" sz="2000"/>
              <a:t>Intervensjon</a:t>
            </a:r>
            <a:endParaRPr lang="nb-NO" sz="200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FD5CF-2A39-4590-A16F-9FC09840B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5657" y="1435545"/>
            <a:ext cx="4034744" cy="4363844"/>
          </a:xfrm>
        </p:spPr>
        <p:txBody>
          <a:bodyPr vert="horz" lIns="0" tIns="45720" rIns="91440" bIns="45720" rtlCol="0">
            <a:normAutofit/>
          </a:bodyPr>
          <a:lstStyle/>
          <a:p>
            <a:pPr lvl="1"/>
            <a:endParaRPr lang="en-US" sz="2000">
              <a:cs typeface="Calibri" panose="020F0502020204030204"/>
            </a:endParaRPr>
          </a:p>
          <a:p>
            <a:r>
              <a:rPr lang="nb-NO" sz="2000" b="1">
                <a:ea typeface="+mn-lt"/>
                <a:cs typeface="+mn-lt"/>
              </a:rPr>
              <a:t>Integrasjonsforhandlinger</a:t>
            </a:r>
            <a:r>
              <a:rPr lang="nb-NO" sz="2000">
                <a:ea typeface="+mn-lt"/>
                <a:cs typeface="+mn-lt"/>
              </a:rPr>
              <a:t>:</a:t>
            </a:r>
            <a:endParaRPr lang="en-US" sz="2000">
              <a:ea typeface="+mn-lt"/>
              <a:cs typeface="+mn-lt"/>
            </a:endParaRPr>
          </a:p>
          <a:p>
            <a:endParaRPr lang="nb-NO" sz="2000"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err="1">
                <a:ea typeface="+mn-lt"/>
                <a:cs typeface="+mn-lt"/>
              </a:rPr>
              <a:t>Flere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err="1">
                <a:ea typeface="+mn-lt"/>
                <a:cs typeface="+mn-lt"/>
              </a:rPr>
              <a:t>saksforhold</a:t>
            </a:r>
            <a:endParaRPr lang="en-GB" sz="2000"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err="1">
                <a:ea typeface="+mn-lt"/>
                <a:cs typeface="+mn-lt"/>
              </a:rPr>
              <a:t>Ulike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err="1">
                <a:ea typeface="+mn-lt"/>
                <a:cs typeface="+mn-lt"/>
              </a:rPr>
              <a:t>styrker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err="1">
                <a:ea typeface="+mn-lt"/>
                <a:cs typeface="+mn-lt"/>
              </a:rPr>
              <a:t>og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err="1">
                <a:ea typeface="+mn-lt"/>
                <a:cs typeface="+mn-lt"/>
              </a:rPr>
              <a:t>preferanser</a:t>
            </a:r>
            <a:endParaRPr lang="en-GB" sz="2000"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err="1">
                <a:ea typeface="+mn-lt"/>
                <a:cs typeface="+mn-lt"/>
              </a:rPr>
              <a:t>Ulike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err="1">
                <a:ea typeface="+mn-lt"/>
                <a:cs typeface="+mn-lt"/>
              </a:rPr>
              <a:t>interesser</a:t>
            </a:r>
            <a:endParaRPr lang="en-GB" sz="2000"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err="1">
                <a:ea typeface="+mn-lt"/>
                <a:cs typeface="+mn-lt"/>
              </a:rPr>
              <a:t>Langvarige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fremtidige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err="1">
                <a:ea typeface="+mn-lt"/>
                <a:cs typeface="+mn-lt"/>
              </a:rPr>
              <a:t>relasjoner</a:t>
            </a:r>
            <a:endParaRPr lang="en-GB" sz="2000"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err="1">
                <a:ea typeface="+mn-lt"/>
                <a:cs typeface="+mn-lt"/>
              </a:rPr>
              <a:t>Flere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err="1">
                <a:ea typeface="+mn-lt"/>
                <a:cs typeface="+mn-lt"/>
              </a:rPr>
              <a:t>alternativer</a:t>
            </a:r>
            <a:endParaRPr lang="nb-NO" sz="2000">
              <a:ea typeface="+mn-lt"/>
              <a:cs typeface="+mn-lt"/>
            </a:endParaRPr>
          </a:p>
          <a:p>
            <a:endParaRPr lang="en-US" sz="2000">
              <a:cs typeface="Calibri"/>
            </a:endParaRP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48DD0655-AD50-4908-82F9-827B7C80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84" y="331569"/>
            <a:ext cx="10515600" cy="1325563"/>
          </a:xfrm>
        </p:spPr>
        <p:txBody>
          <a:bodyPr/>
          <a:lstStyle/>
          <a:p>
            <a:r>
              <a:rPr lang="nb-NO"/>
              <a:t>Det er i hovedsak fire typer forhandlinger</a:t>
            </a:r>
          </a:p>
        </p:txBody>
      </p:sp>
    </p:spTree>
    <p:extLst>
      <p:ext uri="{BB962C8B-B14F-4D97-AF65-F5344CB8AC3E}">
        <p14:creationId xmlns:p14="http://schemas.microsoft.com/office/powerpoint/2010/main" val="18061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57F4C8-BB6E-427A-A552-E2E89D83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461"/>
            <a:ext cx="10515600" cy="1099227"/>
          </a:xfrm>
        </p:spPr>
        <p:txBody>
          <a:bodyPr>
            <a:normAutofit fontScale="90000"/>
          </a:bodyPr>
          <a:lstStyle/>
          <a:p>
            <a:r>
              <a:rPr lang="en-US" err="1"/>
              <a:t>Litt</a:t>
            </a:r>
            <a:r>
              <a:rPr lang="en-US"/>
              <a:t> </a:t>
            </a:r>
            <a:r>
              <a:rPr lang="en-US" err="1"/>
              <a:t>teori</a:t>
            </a:r>
            <a:r>
              <a:rPr lang="en-US"/>
              <a:t>: ZOPA (Zone Of Possible Agreement)</a:t>
            </a:r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A013879-9313-41E0-9971-F174741AC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6048" y="1896110"/>
            <a:ext cx="6023732" cy="40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0ECB-0AF2-114A-B3EB-778E0445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«De ti bud» 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D9035-8656-2A4D-B316-2BF6BC247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3997" y="1800000"/>
            <a:ext cx="4860000" cy="4603471"/>
          </a:xfrm>
        </p:spPr>
        <p:txBody>
          <a:bodyPr vert="horz" lIns="0" tIns="45720" rIns="91440" bIns="45720" rtlCol="0" anchor="t">
            <a:noAutofit/>
          </a:bodyPr>
          <a:lstStyle/>
          <a:p>
            <a:pPr marL="285750" indent="-285750">
              <a:buFont typeface="Wingdings" panose="020F0302020204030204"/>
              <a:buChar char="ü"/>
            </a:pPr>
            <a:r>
              <a:rPr lang="nb-NO" sz="1800" b="1">
                <a:highlight>
                  <a:srgbClr val="FFFF00"/>
                </a:highlight>
              </a:rPr>
              <a:t>Finn ut av egne og motpartens alternativer til en fremforhandlet løsning.</a:t>
            </a:r>
            <a:endParaRPr lang="nb-NO" sz="1800" b="1">
              <a:highlight>
                <a:srgbClr val="FFFF00"/>
              </a:highlight>
              <a:cs typeface="Calibri"/>
            </a:endParaRPr>
          </a:p>
          <a:p>
            <a:pPr marL="285750" indent="-285750">
              <a:buFont typeface="Wingdings" panose="020F0302020204030204"/>
              <a:buChar char="ü"/>
            </a:pPr>
            <a:r>
              <a:rPr lang="nb-NO" sz="1800" b="1"/>
              <a:t>Finn ut av egne og motpartens interesser og behov som skal dekkes ved en avtale</a:t>
            </a:r>
            <a:r>
              <a:rPr lang="nb-NO" sz="1800"/>
              <a:t>. </a:t>
            </a:r>
            <a:endParaRPr lang="nb-NO" sz="1800">
              <a:cs typeface="Calibri"/>
            </a:endParaRPr>
          </a:p>
          <a:p>
            <a:pPr marL="285750" indent="-285750">
              <a:buFont typeface="Wingdings" panose="020F0302020204030204"/>
              <a:buChar char="ü"/>
            </a:pPr>
            <a:r>
              <a:rPr lang="nb-NO" sz="1800" b="1">
                <a:highlight>
                  <a:srgbClr val="FFFF00"/>
                </a:highlight>
              </a:rPr>
              <a:t>Finn ut av egen og motpartens </a:t>
            </a:r>
            <a:endParaRPr lang="nb-NO" sz="1800">
              <a:highlight>
                <a:srgbClr val="FFFF00"/>
              </a:highlight>
              <a:cs typeface="Calibri" panose="020F0502020204030204"/>
            </a:endParaRPr>
          </a:p>
          <a:p>
            <a:pPr marL="0" indent="0">
              <a:buNone/>
            </a:pPr>
            <a:r>
              <a:rPr lang="nb-NO" sz="1400" b="1">
                <a:highlight>
                  <a:srgbClr val="FFFF00"/>
                </a:highlight>
              </a:rPr>
              <a:t> 	a) beste oppnåelige løsning (åpningstilbudet),</a:t>
            </a:r>
            <a:endParaRPr lang="nb-NO" sz="1400">
              <a:highlight>
                <a:srgbClr val="FFFF00"/>
              </a:highlight>
              <a:cs typeface="Calibri"/>
            </a:endParaRPr>
          </a:p>
          <a:p>
            <a:pPr marL="0" indent="0">
              <a:buNone/>
            </a:pPr>
            <a:r>
              <a:rPr lang="nb-NO" sz="1400" b="1">
                <a:highlight>
                  <a:srgbClr val="FFFF00"/>
                </a:highlight>
              </a:rPr>
              <a:t>	b) akseptable resultat  </a:t>
            </a:r>
            <a:endParaRPr lang="nb-NO" sz="1400">
              <a:highlight>
                <a:srgbClr val="FFFF00"/>
              </a:highlight>
              <a:cs typeface="Calibri"/>
            </a:endParaRPr>
          </a:p>
          <a:p>
            <a:pPr marL="0" indent="0">
              <a:buNone/>
            </a:pPr>
            <a:r>
              <a:rPr lang="nb-NO" sz="1400" b="1">
                <a:highlight>
                  <a:srgbClr val="FFFF00"/>
                </a:highlight>
              </a:rPr>
              <a:t>	c) nedre/øvre grense for hva som kan aksepteres 	(reservasjonspunktet)</a:t>
            </a:r>
            <a:r>
              <a:rPr lang="nb-NO" sz="1400">
                <a:highlight>
                  <a:srgbClr val="FFFF00"/>
                </a:highlight>
              </a:rPr>
              <a:t>. </a:t>
            </a:r>
            <a:endParaRPr lang="nb-NO" sz="1400">
              <a:highlight>
                <a:srgbClr val="FFFF00"/>
              </a:highlight>
              <a:cs typeface="Calibri"/>
            </a:endParaRPr>
          </a:p>
          <a:p>
            <a:pPr marL="342900" indent="-342900">
              <a:buFont typeface="Wingdings"/>
              <a:buChar char="ü"/>
            </a:pPr>
            <a:r>
              <a:rPr lang="nb-NO" sz="1800" b="1">
                <a:cs typeface="Calibri"/>
              </a:rPr>
              <a:t>Ikke</a:t>
            </a:r>
            <a:r>
              <a:rPr lang="nb-NO" sz="1800" b="1">
                <a:ea typeface="+mn-lt"/>
                <a:cs typeface="+mn-lt"/>
              </a:rPr>
              <a:t> start forhandlingene direkte med selve kjøpslåingen. Ha gjerne en generell samtale med motparten - "</a:t>
            </a:r>
            <a:r>
              <a:rPr lang="nb-NO" sz="1800" b="1" err="1">
                <a:ea typeface="+mn-lt"/>
                <a:cs typeface="+mn-lt"/>
              </a:rPr>
              <a:t>small</a:t>
            </a:r>
            <a:r>
              <a:rPr lang="nb-NO" sz="1800" b="1">
                <a:ea typeface="+mn-lt"/>
                <a:cs typeface="+mn-lt"/>
              </a:rPr>
              <a:t> talk" - for å finne ut av ovennevnte forhold</a:t>
            </a:r>
            <a:endParaRPr lang="nb-NO" sz="1800">
              <a:ea typeface="+mn-lt"/>
              <a:cs typeface="+mn-lt"/>
            </a:endParaRPr>
          </a:p>
          <a:p>
            <a:pPr marL="0">
              <a:buNone/>
            </a:pPr>
            <a:endParaRPr lang="en-GB" sz="1800">
              <a:cs typeface="Calibri"/>
            </a:endParaRPr>
          </a:p>
          <a:p>
            <a:pPr marL="0" indent="0">
              <a:buNone/>
            </a:pPr>
            <a:endParaRPr lang="nb-NO" sz="1100">
              <a:cs typeface="Calibri"/>
            </a:endParaRPr>
          </a:p>
          <a:p>
            <a:pPr marL="0" indent="0">
              <a:buNone/>
            </a:pPr>
            <a:endParaRPr lang="nb-NO" sz="11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EF806-4A4E-4DCE-A595-5DCDD1108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800000"/>
            <a:ext cx="5495636" cy="4360655"/>
          </a:xfrm>
        </p:spPr>
        <p:txBody>
          <a:bodyPr vert="horz" lIns="0" tIns="45720" rIns="91440" bIns="45720" rtlCol="0" anchor="t">
            <a:noAutofit/>
          </a:bodyPr>
          <a:lstStyle/>
          <a:p>
            <a:pPr marL="342900" indent="-342900">
              <a:buFont typeface="Wingdings"/>
              <a:buChar char="ü"/>
            </a:pPr>
            <a:r>
              <a:rPr lang="nb-NO" sz="1700" b="1" dirty="0">
                <a:highlight>
                  <a:srgbClr val="FFFF00"/>
                </a:highlight>
                <a:ea typeface="+mn-lt"/>
                <a:cs typeface="+mn-lt"/>
              </a:rPr>
              <a:t>Redegjør for hvorfor du inntar et standpunkt</a:t>
            </a:r>
          </a:p>
          <a:p>
            <a:pPr marL="0" indent="0">
              <a:buNone/>
            </a:pPr>
            <a:r>
              <a:rPr lang="nb-NO" sz="1700" b="1" dirty="0">
                <a:highlight>
                  <a:srgbClr val="FFFF00"/>
                </a:highlight>
                <a:ea typeface="+mn-lt"/>
                <a:cs typeface="+mn-lt"/>
              </a:rPr>
              <a:t>       (og forvent at motparten gjør det samme) </a:t>
            </a:r>
          </a:p>
          <a:p>
            <a:pPr marL="342900" indent="-342900">
              <a:buFont typeface="Wingdings"/>
              <a:buChar char="ü"/>
            </a:pPr>
            <a:r>
              <a:rPr lang="nb-NO" sz="1700" b="1" dirty="0">
                <a:ea typeface="+mn-lt"/>
                <a:cs typeface="+mn-lt"/>
              </a:rPr>
              <a:t>Avvent torghandelen - å møtes på midten - til så sent som mulig i forhandlingene. </a:t>
            </a:r>
          </a:p>
          <a:p>
            <a:pPr marL="342900" indent="-342900">
              <a:buFont typeface="Wingdings"/>
              <a:buChar char="ü"/>
            </a:pPr>
            <a:r>
              <a:rPr lang="nb-NO" sz="1700" b="1" dirty="0">
                <a:highlight>
                  <a:srgbClr val="FFFF00"/>
                </a:highlight>
                <a:ea typeface="+mn-lt"/>
                <a:cs typeface="+mn-lt"/>
              </a:rPr>
              <a:t>Hva du mener å uttrykke oppfattes ikke alltid på samme måte av motparten. Husk at de beste forhandlere lytter 80 % og snakker 20 %</a:t>
            </a:r>
          </a:p>
          <a:p>
            <a:pPr marL="342900" indent="-342900">
              <a:buFont typeface="Wingdings"/>
              <a:buChar char="ü"/>
            </a:pPr>
            <a:r>
              <a:rPr lang="nb-NO" sz="1700" b="1" dirty="0">
                <a:ea typeface="+mn-lt"/>
                <a:cs typeface="+mn-lt"/>
              </a:rPr>
              <a:t>Når du forhandler med mennesker fra andre kulturer, husk at forhandlingstemaene vil kunne bli oppfattet forskjellig </a:t>
            </a:r>
          </a:p>
          <a:p>
            <a:pPr marL="342900" indent="-342900">
              <a:buFont typeface="Wingdings"/>
              <a:buChar char="ü"/>
            </a:pPr>
            <a:r>
              <a:rPr lang="nb-NO" sz="1700" b="1" dirty="0">
                <a:highlight>
                  <a:srgbClr val="FFFF00"/>
                </a:highlight>
                <a:ea typeface="+mn-lt"/>
                <a:cs typeface="+mn-lt"/>
              </a:rPr>
              <a:t>Husk at relasjonen til motparten ofte skal beholdes, og til og med utvikles etter forhandlingene</a:t>
            </a:r>
            <a:r>
              <a:rPr lang="en-GB" sz="1700" b="1" dirty="0">
                <a:highlight>
                  <a:srgbClr val="FFFF00"/>
                </a:highlight>
                <a:ea typeface="+mn-lt"/>
                <a:cs typeface="+mn-lt"/>
              </a:rPr>
              <a:t> </a:t>
            </a:r>
          </a:p>
          <a:p>
            <a:pPr marL="342900" indent="-342900">
              <a:buAutoNum type="arabicPeriod"/>
            </a:pPr>
            <a:endParaRPr lang="en-GB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endParaRPr lang="en-GB" dirty="0">
              <a:ea typeface="+mn-lt"/>
              <a:cs typeface="+mn-lt"/>
            </a:endParaRPr>
          </a:p>
          <a:p>
            <a:pPr marL="0" lvl="0" indent="0">
              <a:buNone/>
            </a:pPr>
            <a:r>
              <a:rPr lang="nb-NO" sz="1100" dirty="0"/>
              <a:t>Kilde: </a:t>
            </a:r>
            <a:r>
              <a:rPr lang="en-GB" sz="1100" dirty="0">
                <a:hlinkClick r:id="rId3"/>
              </a:rPr>
              <a:t>https://www.lederkilden.no/tema/grunnleggende-rad-ved-forhandlinger</a:t>
            </a:r>
            <a:endParaRPr lang="en-NO" sz="1100" dirty="0"/>
          </a:p>
          <a:p>
            <a:endParaRPr lang="nb-NO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2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9A143F-3D59-124F-AADC-153062AE9C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49052" y="1822145"/>
          <a:ext cx="8822499" cy="4518726"/>
        </p:xfrm>
        <a:graphic>
          <a:graphicData uri="http://schemas.openxmlformats.org/drawingml/2006/table">
            <a:tbl>
              <a:tblPr/>
              <a:tblGrid>
                <a:gridCol w="1877910">
                  <a:extLst>
                    <a:ext uri="{9D8B030D-6E8A-4147-A177-3AD203B41FA5}">
                      <a16:colId xmlns:a16="http://schemas.microsoft.com/office/drawing/2014/main" val="2934035247"/>
                    </a:ext>
                  </a:extLst>
                </a:gridCol>
                <a:gridCol w="1532660">
                  <a:extLst>
                    <a:ext uri="{9D8B030D-6E8A-4147-A177-3AD203B41FA5}">
                      <a16:colId xmlns:a16="http://schemas.microsoft.com/office/drawing/2014/main" val="3582157109"/>
                    </a:ext>
                  </a:extLst>
                </a:gridCol>
                <a:gridCol w="2088639">
                  <a:extLst>
                    <a:ext uri="{9D8B030D-6E8A-4147-A177-3AD203B41FA5}">
                      <a16:colId xmlns:a16="http://schemas.microsoft.com/office/drawing/2014/main" val="1477230759"/>
                    </a:ext>
                  </a:extLst>
                </a:gridCol>
                <a:gridCol w="2564599">
                  <a:extLst>
                    <a:ext uri="{9D8B030D-6E8A-4147-A177-3AD203B41FA5}">
                      <a16:colId xmlns:a16="http://schemas.microsoft.com/office/drawing/2014/main" val="1703501747"/>
                    </a:ext>
                  </a:extLst>
                </a:gridCol>
                <a:gridCol w="758691">
                  <a:extLst>
                    <a:ext uri="{9D8B030D-6E8A-4147-A177-3AD203B41FA5}">
                      <a16:colId xmlns:a16="http://schemas.microsoft.com/office/drawing/2014/main" val="1548821163"/>
                    </a:ext>
                  </a:extLst>
                </a:gridCol>
              </a:tblGrid>
              <a:tr h="431328">
                <a:tc gridSpan="5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Felles</a:t>
                      </a:r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2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interesser</a:t>
                      </a:r>
                      <a:endParaRPr lang="en-GB" sz="3200" b="0" i="0" u="none" strike="noStrike">
                        <a:effectLst/>
                        <a:latin typeface="Calibri"/>
                      </a:endParaRPr>
                    </a:p>
                  </a:txBody>
                  <a:tcPr marL="162134" marR="162134" marT="81067" marB="8106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37417576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848277"/>
                  </a:ext>
                </a:extLst>
              </a:tr>
              <a:tr h="451361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</a:t>
                      </a:r>
                      <a:r>
                        <a:rPr lang="en-GB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særinteresser</a:t>
                      </a:r>
                      <a:endParaRPr lang="en-GB" sz="3200" b="0" i="0" u="none" strike="noStrike" dirty="0">
                        <a:effectLst/>
                        <a:latin typeface="Calibri"/>
                      </a:endParaRPr>
                    </a:p>
                  </a:txBody>
                  <a:tcPr marL="162134" marR="162134" marT="81067" marB="8106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</a:t>
                      </a:r>
                      <a:r>
                        <a:rPr lang="en-GB" sz="2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særinteresser</a:t>
                      </a:r>
                      <a:endParaRPr lang="en-GB" sz="3200" b="0" i="0" u="none" strike="noStrike">
                        <a:effectLst/>
                        <a:latin typeface="Calibri"/>
                      </a:endParaRPr>
                    </a:p>
                  </a:txBody>
                  <a:tcPr marL="162134" marR="162134" marT="81067" marB="8106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6136606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922663"/>
                  </a:ext>
                </a:extLst>
              </a:tr>
              <a:tr h="45136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err="1">
                          <a:effectLst/>
                          <a:latin typeface="Arial"/>
                        </a:rPr>
                        <a:t>Prioritet</a:t>
                      </a:r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: 1</a:t>
                      </a:r>
                    </a:p>
                  </a:txBody>
                  <a:tcPr marL="16889" marR="16889" marT="1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Calibri"/>
                      </a:endParaRPr>
                    </a:p>
                  </a:txBody>
                  <a:tcPr marL="16889" marR="16889" marT="1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Dimensjon</a:t>
                      </a:r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  <a:endParaRPr lang="en-GB" sz="3200" b="0" i="0" u="none" strike="noStrike">
                        <a:effectLst/>
                        <a:latin typeface="Calibri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Calibri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Arial"/>
                        </a:rPr>
                        <a:t> 3</a:t>
                      </a:r>
                    </a:p>
                  </a:txBody>
                  <a:tcPr marL="16889" marR="16889" marT="1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701169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090704"/>
                  </a:ext>
                </a:extLst>
              </a:tr>
              <a:tr h="45136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err="1">
                          <a:effectLst/>
                          <a:latin typeface="Arial"/>
                        </a:rPr>
                        <a:t>Prioritet</a:t>
                      </a:r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: 2</a:t>
                      </a:r>
                    </a:p>
                  </a:txBody>
                  <a:tcPr marL="16889" marR="16889" marT="1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Calibri"/>
                      </a:endParaRPr>
                    </a:p>
                  </a:txBody>
                  <a:tcPr marL="16889" marR="16889" marT="1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Dimensjon</a:t>
                      </a:r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  <a:endParaRPr lang="en-GB" sz="3200" b="0" i="0" u="none" strike="noStrike">
                        <a:effectLst/>
                        <a:latin typeface="Calibri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Calibri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effectLst/>
                          <a:latin typeface="Arial"/>
                        </a:rPr>
                        <a:t> 2</a:t>
                      </a:r>
                    </a:p>
                  </a:txBody>
                  <a:tcPr marL="16889" marR="16889" marT="1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469641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>
                        <a:effectLst/>
                        <a:latin typeface="Arial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726203"/>
                  </a:ext>
                </a:extLst>
              </a:tr>
              <a:tr h="45136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err="1">
                          <a:effectLst/>
                          <a:latin typeface="Arial"/>
                        </a:rPr>
                        <a:t>Prioritet</a:t>
                      </a:r>
                      <a:r>
                        <a:rPr lang="en-US" sz="2800" b="0" i="0" u="none" strike="noStrike">
                          <a:effectLst/>
                          <a:latin typeface="Arial"/>
                        </a:rPr>
                        <a:t>: 3</a:t>
                      </a:r>
                    </a:p>
                  </a:txBody>
                  <a:tcPr marL="16889" marR="16889" marT="1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Calibri"/>
                      </a:endParaRPr>
                    </a:p>
                  </a:txBody>
                  <a:tcPr marL="16889" marR="16889" marT="1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Dimensjon</a:t>
                      </a:r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</a:t>
                      </a:r>
                      <a:endParaRPr lang="en-GB" sz="3200" b="0" i="0" u="none" strike="noStrike">
                        <a:effectLst/>
                        <a:latin typeface="Calibri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Calibri"/>
                      </a:endParaRPr>
                    </a:p>
                  </a:txBody>
                  <a:tcPr marL="16889" marR="16889" marT="168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effectLst/>
                          <a:latin typeface="Arial"/>
                        </a:rPr>
                        <a:t> 1</a:t>
                      </a:r>
                    </a:p>
                  </a:txBody>
                  <a:tcPr marL="16889" marR="16889" marT="1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8099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01A1DC-A153-A648-8D43-B9327C0F9D8B}"/>
              </a:ext>
            </a:extLst>
          </p:cNvPr>
          <p:cNvSpPr txBox="1"/>
          <p:nvPr/>
        </p:nvSpPr>
        <p:spPr>
          <a:xfrm>
            <a:off x="1076614" y="722869"/>
            <a:ext cx="930533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2400" b="1">
                <a:ea typeface="+mn-lt"/>
                <a:cs typeface="+mn-lt"/>
              </a:rPr>
              <a:t>Det er essensielt å prioritere våre mål  </a:t>
            </a:r>
            <a:endParaRPr lang="nb-NO" sz="2400">
              <a:ea typeface="+mn-lt"/>
              <a:cs typeface="+mn-lt"/>
            </a:endParaRPr>
          </a:p>
          <a:p>
            <a:pPr algn="l"/>
            <a:r>
              <a:rPr lang="nb-NO" sz="2400">
                <a:solidFill>
                  <a:schemeClr val="tx2"/>
                </a:solidFill>
              </a:rPr>
              <a:t>– og utforske motpartens</a:t>
            </a:r>
            <a:endParaRPr lang="en-NO" sz="24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96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293C7A-210F-8047-BF41-AD28EF08C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731" y="1103688"/>
            <a:ext cx="9144000" cy="4196020"/>
          </a:xfrm>
        </p:spPr>
        <p:txBody>
          <a:bodyPr/>
          <a:lstStyle/>
          <a:p>
            <a:pPr>
              <a:lnSpc>
                <a:spcPts val="8000"/>
              </a:lnSpc>
            </a:pPr>
            <a:r>
              <a:rPr lang="nb-NO" b="0" i="0">
                <a:solidFill>
                  <a:schemeClr val="bg1">
                    <a:lumMod val="95000"/>
                  </a:schemeClr>
                </a:solidFill>
                <a:effectLst/>
                <a:latin typeface="Barlow" panose="00000500000000000000" pitchFamily="2" charset="0"/>
              </a:rPr>
              <a:t>Hvordan foregår Sikts forhandlinger med forlag?</a:t>
            </a:r>
            <a:br>
              <a:rPr lang="nb-NO" b="0" i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</a:br>
            <a:endParaRPr lang="nb-NO" sz="72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CE572-573F-664B-AAE2-C9C46082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D7BC-D517-AC45-90D9-8082FCA56916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10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C7F7-EDB7-7C48-97A0-662AB0B6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8" y="708830"/>
            <a:ext cx="10515600" cy="5154616"/>
          </a:xfrm>
        </p:spPr>
        <p:txBody>
          <a:bodyPr/>
          <a:lstStyle/>
          <a:p>
            <a:pPr fontAlgn="base"/>
            <a:r>
              <a:rPr lang="nb-NO" sz="1800" b="0" i="0">
                <a:effectLst/>
                <a:latin typeface="Barlow" panose="00000500000000000000" pitchFamily="2" charset="0"/>
              </a:rPr>
              <a:t>Hva er en forhandling?</a:t>
            </a:r>
            <a:br>
              <a:rPr lang="nb-NO" sz="1800" b="0" i="0">
                <a:effectLst/>
                <a:latin typeface="Barlow" panose="00000500000000000000" pitchFamily="2" charset="0"/>
              </a:rPr>
            </a:br>
            <a:r>
              <a:rPr lang="nb-NO" sz="1800" b="0" i="0">
                <a:effectLst/>
                <a:latin typeface="Barlow" panose="00000500000000000000" pitchFamily="2" charset="0"/>
              </a:rPr>
              <a:t>Tidsplan for en forhandling</a:t>
            </a:r>
            <a:br>
              <a:rPr lang="nb-NO" sz="1800" b="0" i="0">
                <a:effectLst/>
                <a:latin typeface="Barlow" panose="00000500000000000000" pitchFamily="2" charset="0"/>
              </a:rPr>
            </a:br>
            <a:r>
              <a:rPr lang="nb-NO" sz="1800" b="0" i="0">
                <a:effectLst/>
                <a:latin typeface="Barlow" panose="00000500000000000000" pitchFamily="2" charset="0"/>
              </a:rPr>
              <a:t>Roller: Sikts rolle, med innspill fra forhandlingsråd, forhandlingsgrupper, Forskningsrådet, deltakerne – både store og små institusjoner</a:t>
            </a:r>
            <a:br>
              <a:rPr lang="nb-NO" sz="1800" b="0" i="0">
                <a:effectLst/>
                <a:latin typeface="Barlow" panose="00000500000000000000" pitchFamily="2" charset="0"/>
              </a:rPr>
            </a:br>
            <a:r>
              <a:rPr lang="nb-NO" sz="1800" b="0" i="0">
                <a:effectLst/>
                <a:latin typeface="Barlow" panose="00000500000000000000" pitchFamily="2" charset="0"/>
              </a:rPr>
              <a:t>Overordnet mål for forhandlingene: Kostnadsreduksjon og full åpen tilgang</a:t>
            </a:r>
            <a:br>
              <a:rPr lang="nb-NO" sz="1800" b="0" i="0">
                <a:effectLst/>
                <a:latin typeface="Barlow" panose="00000500000000000000" pitchFamily="2" charset="0"/>
              </a:rPr>
            </a:br>
            <a:r>
              <a:rPr lang="nb-NO" sz="1800" b="0" i="0">
                <a:effectLst/>
                <a:latin typeface="Barlow" panose="00000500000000000000" pitchFamily="2" charset="0"/>
              </a:rPr>
              <a:t>Andre krav/ønsker (som varierer fra avtale til avtale): Kvoter, arkivering, fjernlån, Plan S-</a:t>
            </a:r>
            <a:r>
              <a:rPr lang="nb-NO" sz="1800" b="0" i="0" err="1">
                <a:effectLst/>
                <a:latin typeface="Barlow" panose="00000500000000000000" pitchFamily="2" charset="0"/>
              </a:rPr>
              <a:t>compliance</a:t>
            </a:r>
            <a:r>
              <a:rPr lang="nb-NO" sz="1800" b="0" i="0">
                <a:effectLst/>
                <a:latin typeface="Barlow" panose="00000500000000000000" pitchFamily="2" charset="0"/>
              </a:rPr>
              <a:t> osv.</a:t>
            </a:r>
            <a:br>
              <a:rPr lang="nb-NO" sz="1800" b="0" i="0">
                <a:effectLst/>
                <a:latin typeface="Barlow" panose="00000500000000000000" pitchFamily="2" charset="0"/>
              </a:rPr>
            </a:br>
            <a:r>
              <a:rPr lang="nb-NO" sz="1800" b="0" i="0">
                <a:effectLst/>
                <a:latin typeface="Barlow" panose="00000500000000000000" pitchFamily="2" charset="0"/>
              </a:rPr>
              <a:t>Prioriteringer for den enkelte avtale – vi kan ikke få gjennomslag for alt!</a:t>
            </a:r>
            <a:br>
              <a:rPr lang="nb-NO" sz="1800" b="0" i="0">
                <a:effectLst/>
                <a:latin typeface="Barlow" panose="00000500000000000000" pitchFamily="2" charset="0"/>
              </a:rPr>
            </a:br>
            <a:r>
              <a:rPr lang="nb-NO" sz="1800" b="0" i="0">
                <a:effectLst/>
                <a:latin typeface="Barlow" panose="00000500000000000000" pitchFamily="2" charset="0"/>
              </a:rPr>
              <a:t>Forhandlingsstrategi: Forberedelser. Dataanalyser. Gevinstpotensialet for partene</a:t>
            </a:r>
            <a:br>
              <a:rPr lang="nb-NO" sz="1800" b="0" i="0">
                <a:effectLst/>
                <a:latin typeface="Barlow" panose="00000500000000000000" pitchFamily="2" charset="0"/>
              </a:rPr>
            </a:br>
            <a:r>
              <a:rPr lang="nb-NO" sz="1800" b="0" i="0">
                <a:effectLst/>
                <a:latin typeface="Barlow" panose="00000500000000000000" pitchFamily="2" charset="0"/>
              </a:rPr>
              <a:t>Informasjon i løpet av forhandlingsprosessen</a:t>
            </a:r>
            <a:br>
              <a:rPr lang="nb-NO" sz="1800" b="0" i="0">
                <a:effectLst/>
                <a:latin typeface="Barlow" panose="00000500000000000000" pitchFamily="2" charset="0"/>
              </a:rPr>
            </a:br>
            <a:endParaRPr lang="nb-NO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84A12-2441-004D-88FF-5AD85EFF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D7BC-D517-AC45-90D9-8082FCA5691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0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05F85-1107-F14B-BE10-5E9342EE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D7BC-D517-AC45-90D9-8082FCA56916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5EAD2D-A56E-A040-9F43-E7D6DEBD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330575"/>
            <a:ext cx="4344886" cy="798684"/>
          </a:xfrm>
        </p:spPr>
        <p:txBody>
          <a:bodyPr/>
          <a:lstStyle/>
          <a:p>
            <a:r>
              <a:rPr lang="nb-NO" sz="3200"/>
              <a:t>Hovedforhandlinger i år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FFAD03-3B5D-3847-937D-2AB34ED1C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br>
              <a:rPr lang="nb-NO" sz="1500"/>
            </a:br>
            <a:br>
              <a:rPr lang="nb-NO" sz="1500"/>
            </a:br>
            <a:endParaRPr lang="nb-NO"/>
          </a:p>
          <a:p>
            <a:endParaRPr lang="nb-NO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1096C31-2848-4B0A-AAE1-179AF890D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29" y="1297312"/>
            <a:ext cx="8956357" cy="46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33CB574-BB67-40CA-B9C8-9C4C69D5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D7BC-D517-AC45-90D9-8082FCA56916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5E5B620-7445-44E6-B21E-110394C2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385" y="444617"/>
            <a:ext cx="4865615" cy="798858"/>
          </a:xfrm>
        </p:spPr>
        <p:txBody>
          <a:bodyPr/>
          <a:lstStyle/>
          <a:p>
            <a:r>
              <a:rPr lang="nb-NO" sz="2800"/>
              <a:t>16 avtaler forhandles i 2022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389B3DD9-07FE-4838-BFEB-D6205B408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373706"/>
              </p:ext>
            </p:extLst>
          </p:nvPr>
        </p:nvGraphicFramePr>
        <p:xfrm>
          <a:off x="1887523" y="1642814"/>
          <a:ext cx="8534400" cy="4892210"/>
        </p:xfrm>
        <a:graphic>
          <a:graphicData uri="http://schemas.openxmlformats.org/drawingml/2006/table">
            <a:tbl>
              <a:tblPr/>
              <a:tblGrid>
                <a:gridCol w="3979877">
                  <a:extLst>
                    <a:ext uri="{9D8B030D-6E8A-4147-A177-3AD203B41FA5}">
                      <a16:colId xmlns:a16="http://schemas.microsoft.com/office/drawing/2014/main" val="1856739766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501635421"/>
                    </a:ext>
                  </a:extLst>
                </a:gridCol>
                <a:gridCol w="1552243">
                  <a:extLst>
                    <a:ext uri="{9D8B030D-6E8A-4147-A177-3AD203B41FA5}">
                      <a16:colId xmlns:a16="http://schemas.microsoft.com/office/drawing/2014/main" val="1088147371"/>
                    </a:ext>
                  </a:extLst>
                </a:gridCol>
              </a:tblGrid>
              <a:tr h="11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Avtale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endParaRPr lang="nb-NO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425662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Wiley</a:t>
                      </a:r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Transformativ avtale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455584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Publiser &amp; 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048525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96311"/>
                  </a:ext>
                </a:extLst>
              </a:tr>
              <a:tr h="34043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Taylor &amp; Francis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Publiser &amp; 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405317"/>
                  </a:ext>
                </a:extLst>
              </a:tr>
              <a:tr h="145681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Taylor &amp; Francis Open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Gull OA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099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Publiser &amp; 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276671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Oxford University Press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Publiser &amp; 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276533"/>
                  </a:ext>
                </a:extLst>
              </a:tr>
              <a:tr h="145681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Cambridge University Press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Publiser &amp; 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870943"/>
                  </a:ext>
                </a:extLst>
              </a:tr>
              <a:tr h="145681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Frontiers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Gull OA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716794"/>
                  </a:ext>
                </a:extLst>
              </a:tr>
              <a:tr h="145681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MDPI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Gull OA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028575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Idunn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354159"/>
                  </a:ext>
                </a:extLst>
              </a:tr>
              <a:tr h="145681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Institute of Physics - IOP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495101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Chemical Society - ACS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Publiser &amp; 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476689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Royal Society of Chemistry - RSC</a:t>
                      </a:r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Publiser &amp; 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341362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Emerald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106749"/>
                  </a:ext>
                </a:extLst>
              </a:tr>
              <a:tr h="28766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Society of Microbiology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414394"/>
                  </a:ext>
                </a:extLst>
              </a:tr>
              <a:tr h="101311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950283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4820D47B-7D65-4851-8728-A24E86A9DE62}"/>
              </a:ext>
            </a:extLst>
          </p:cNvPr>
          <p:cNvSpPr txBox="1"/>
          <p:nvPr/>
        </p:nvSpPr>
        <p:spPr>
          <a:xfrm>
            <a:off x="1887523" y="653502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+ PLOS</a:t>
            </a:r>
          </a:p>
        </p:txBody>
      </p:sp>
    </p:spTree>
    <p:extLst>
      <p:ext uri="{BB962C8B-B14F-4D97-AF65-F5344CB8AC3E}">
        <p14:creationId xmlns:p14="http://schemas.microsoft.com/office/powerpoint/2010/main" val="169389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80660E-CE29-4CAB-9AF6-640F5C11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0" y="671832"/>
            <a:ext cx="10103840" cy="1153793"/>
          </a:xfrm>
        </p:spPr>
        <p:txBody>
          <a:bodyPr>
            <a:normAutofit fontScale="90000"/>
          </a:bodyPr>
          <a:lstStyle/>
          <a:p>
            <a:r>
              <a:rPr lang="nb-NO" sz="3100" b="0" i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Roller: Sikts rolle, med innspill fra forhandlingsråd, forhandlingsgrupper, Forskningsrådet og deltakerne – både store og små institusjoner</a:t>
            </a:r>
            <a:br>
              <a:rPr lang="nb-NO" b="0" i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</a:br>
            <a:endParaRPr lang="nb-NO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864E582-5FB8-4BDB-859D-D9146FBFA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4966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327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B4E72F-EC3D-45F7-82F0-07E76CBD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23" y="6810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3600"/>
              <a:t>Forhandlingsrådet vedtar målene i forhandlingene, og representerer alle sektorene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20AB1D-2891-4068-80A1-93A32D04C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b="1"/>
              <a:t>Leder</a:t>
            </a:r>
            <a:r>
              <a:rPr lang="nb-NO"/>
              <a:t>: Johanne </a:t>
            </a:r>
            <a:r>
              <a:rPr lang="nb-NO" err="1"/>
              <a:t>Raade</a:t>
            </a:r>
            <a:r>
              <a:rPr lang="nb-NO"/>
              <a:t>, Bibliotekdirektør UiT</a:t>
            </a:r>
          </a:p>
          <a:p>
            <a:r>
              <a:rPr lang="nb-NO"/>
              <a:t>Sigurd Eriksson, Bibliotekdirektør NTNU</a:t>
            </a:r>
          </a:p>
          <a:p>
            <a:r>
              <a:rPr lang="nb-NO"/>
              <a:t>Åse </a:t>
            </a:r>
            <a:r>
              <a:rPr lang="nb-NO" err="1"/>
              <a:t>Gornitzka</a:t>
            </a:r>
            <a:r>
              <a:rPr lang="nb-NO"/>
              <a:t>, Prorektor UiO</a:t>
            </a:r>
          </a:p>
          <a:p>
            <a:r>
              <a:rPr lang="nb-NO"/>
              <a:t>Dagmar </a:t>
            </a:r>
            <a:r>
              <a:rPr lang="nb-NO" err="1"/>
              <a:t>Langeggen</a:t>
            </a:r>
            <a:r>
              <a:rPr lang="nb-NO"/>
              <a:t>, Bibliotekdirektør BI</a:t>
            </a:r>
          </a:p>
          <a:p>
            <a:r>
              <a:rPr lang="nb-NO"/>
              <a:t>Maria-</a:t>
            </a:r>
            <a:r>
              <a:rPr lang="nb-NO" err="1"/>
              <a:t>Carme</a:t>
            </a:r>
            <a:r>
              <a:rPr lang="nb-NO"/>
              <a:t> </a:t>
            </a:r>
            <a:r>
              <a:rPr lang="nb-NO" err="1"/>
              <a:t>Torras-Calvo</a:t>
            </a:r>
            <a:r>
              <a:rPr lang="nb-NO"/>
              <a:t>, Bibliotekdirektør UiB</a:t>
            </a:r>
          </a:p>
          <a:p>
            <a:r>
              <a:rPr lang="nb-NO"/>
              <a:t>Trude Eikebrokk, Leder kunnskapsforvaltning Sintef</a:t>
            </a:r>
          </a:p>
          <a:p>
            <a:r>
              <a:rPr lang="nb-NO"/>
              <a:t>Tanja </a:t>
            </a:r>
            <a:r>
              <a:rPr lang="nb-NO" err="1"/>
              <a:t>Storsul</a:t>
            </a:r>
            <a:r>
              <a:rPr lang="nb-NO"/>
              <a:t>, Direktør ISF</a:t>
            </a:r>
          </a:p>
          <a:p>
            <a:r>
              <a:rPr lang="nb-NO"/>
              <a:t>Gro-Heidi </a:t>
            </a:r>
            <a:r>
              <a:rPr lang="nb-NO" err="1"/>
              <a:t>Råmunddal</a:t>
            </a:r>
            <a:r>
              <a:rPr lang="nb-NO"/>
              <a:t>, Vestre Viken HF</a:t>
            </a:r>
          </a:p>
          <a:p>
            <a:r>
              <a:rPr lang="nb-NO"/>
              <a:t>Katrine Weisteen </a:t>
            </a:r>
            <a:r>
              <a:rPr lang="nb-NO" err="1"/>
              <a:t>Bjerde</a:t>
            </a:r>
            <a:r>
              <a:rPr lang="nb-NO"/>
              <a:t>, Fagdirektør, Direktoratet for høyere utdanning og kompetanse (observatør)</a:t>
            </a:r>
          </a:p>
          <a:p>
            <a:r>
              <a:rPr lang="nb-NO"/>
              <a:t>Marte </a:t>
            </a:r>
            <a:r>
              <a:rPr lang="nb-NO" err="1"/>
              <a:t>Qvenild</a:t>
            </a:r>
            <a:r>
              <a:rPr lang="nb-NO"/>
              <a:t>, Norges Forskningsråd (observatør)</a:t>
            </a:r>
          </a:p>
        </p:txBody>
      </p:sp>
    </p:spTree>
    <p:extLst>
      <p:ext uri="{BB962C8B-B14F-4D97-AF65-F5344CB8AC3E}">
        <p14:creationId xmlns:p14="http://schemas.microsoft.com/office/powerpoint/2010/main" val="129281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35FFF8-3AFF-4B28-A5B4-FD4EA66E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472"/>
            <a:ext cx="10515600" cy="1325563"/>
          </a:xfrm>
        </p:spPr>
        <p:txBody>
          <a:bodyPr/>
          <a:lstStyle/>
          <a:p>
            <a:r>
              <a:rPr lang="nb-NO"/>
              <a:t>Nåværende mål – utarbeides av forhandlingsrådet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E79517-E74A-4263-84F7-9C96894A6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605"/>
            <a:ext cx="10515600" cy="4185359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Publikasjoner med korresponderende forfatter fra Norge skal være åpent tilgjengelig ved publiseringstidspunktet</a:t>
            </a:r>
          </a:p>
          <a:p>
            <a:r>
              <a:rPr lang="nb-NO" dirty="0"/>
              <a:t>Det skal ikke inngås avtaler som øker totalkostnadene gitt likt publiseringsvolum fra norske forskere</a:t>
            </a:r>
          </a:p>
          <a:p>
            <a:r>
              <a:rPr lang="nb-NO" dirty="0"/>
              <a:t>Det skal ikke inngås avtaler med begrensninger på antall åpne publikasjoner </a:t>
            </a:r>
          </a:p>
          <a:p>
            <a:r>
              <a:rPr lang="nb-NO" dirty="0"/>
              <a:t>Åpne tidsskrift skal inkluderes i avtalene</a:t>
            </a:r>
          </a:p>
          <a:p>
            <a:r>
              <a:rPr lang="nb-NO" dirty="0"/>
              <a:t>Publikasjoner i lukkede tidsskrifter skal kunne gjøres åpent tilgjengelig i</a:t>
            </a:r>
          </a:p>
          <a:p>
            <a:pPr marL="0" indent="0">
              <a:buNone/>
            </a:pPr>
            <a:r>
              <a:rPr lang="nb-NO" dirty="0"/>
              <a:t>   vitenarkiv uten embargo</a:t>
            </a:r>
          </a:p>
          <a:p>
            <a:r>
              <a:rPr lang="nb-NO" dirty="0"/>
              <a:t>Full åpenhet i lisensbetingelser, kostnader og forretningsmodeller </a:t>
            </a:r>
          </a:p>
          <a:p>
            <a:r>
              <a:rPr lang="nb-NO" dirty="0"/>
              <a:t>Permanent tilgang til alt kjøpt innhold</a:t>
            </a:r>
          </a:p>
        </p:txBody>
      </p:sp>
    </p:spTree>
    <p:extLst>
      <p:ext uri="{BB962C8B-B14F-4D97-AF65-F5344CB8AC3E}">
        <p14:creationId xmlns:p14="http://schemas.microsoft.com/office/powerpoint/2010/main" val="90715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F873C7-1E4C-49E8-9F7C-D35293C3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334" y="513708"/>
            <a:ext cx="10254465" cy="1176980"/>
          </a:xfrm>
        </p:spPr>
        <p:txBody>
          <a:bodyPr/>
          <a:lstStyle/>
          <a:p>
            <a:r>
              <a:rPr lang="nb-NO" dirty="0"/>
              <a:t>I tillegg 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CD8092-986A-4BCC-94B2-B3C598288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Kostnadskontroll – kostnadene skal reflektere verdien for brukere</a:t>
            </a:r>
          </a:p>
          <a:p>
            <a:r>
              <a:rPr lang="nb-NO" dirty="0"/>
              <a:t>Kontrakter skal reflektere behovene til deltagere og nasjonal lovgivning</a:t>
            </a:r>
          </a:p>
          <a:p>
            <a:pPr lvl="1"/>
            <a:r>
              <a:rPr lang="nb-NO" dirty="0"/>
              <a:t>Fjernlån, TDM, </a:t>
            </a:r>
            <a:r>
              <a:rPr lang="nb-NO" dirty="0" err="1"/>
              <a:t>drop-out</a:t>
            </a:r>
            <a:r>
              <a:rPr lang="nb-NO" dirty="0"/>
              <a:t>, </a:t>
            </a:r>
            <a:r>
              <a:rPr lang="nb-NO" dirty="0" err="1"/>
              <a:t>osv</a:t>
            </a:r>
            <a:endParaRPr lang="nb-NO" dirty="0"/>
          </a:p>
          <a:p>
            <a:r>
              <a:rPr lang="nb-NO" dirty="0"/>
              <a:t>Plan S-kompatibilitet – Rights </a:t>
            </a:r>
            <a:r>
              <a:rPr lang="nb-NO" dirty="0" err="1"/>
              <a:t>Retention</a:t>
            </a:r>
            <a:r>
              <a:rPr lang="nb-NO" dirty="0"/>
              <a:t>, transformative tiltak, post-2024, CC-BY…</a:t>
            </a:r>
          </a:p>
          <a:p>
            <a:r>
              <a:rPr lang="nb-NO" dirty="0"/>
              <a:t>Avtalene skal være tilgjengelig for alle typer institusjoner</a:t>
            </a:r>
          </a:p>
          <a:p>
            <a:r>
              <a:rPr lang="nb-NO" dirty="0"/>
              <a:t>Datakvalitet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C52DAE-4C55-438C-9B8D-75B51D66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FAB5-BF68-4642-8C86-B2F76208DEF1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5134A68-3B21-4537-A74F-4EB95762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765DFB2-B39D-41A8-9460-74918834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98F8-6A19-4E55-96D6-E262297EC6C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3823709"/>
      </p:ext>
    </p:extLst>
  </p:cSld>
  <p:clrMapOvr>
    <a:masterClrMapping/>
  </p:clrMapOvr>
</p:sld>
</file>

<file path=ppt/theme/theme1.xml><?xml version="1.0" encoding="utf-8"?>
<a:theme xmlns:a="http://schemas.openxmlformats.org/drawingml/2006/main" name="Inndel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kt-pp-mal-2021-1501" id="{BC643B3C-450A-3C4D-95A1-1BD008E6B154}" vid="{626962B8-90FF-5148-BAC6-3FBA02892190}"/>
    </a:ext>
  </a:extLst>
</a:theme>
</file>

<file path=ppt/theme/theme2.xml><?xml version="1.0" encoding="utf-8"?>
<a:theme xmlns:a="http://schemas.openxmlformats.org/drawingml/2006/main" name="Sitater og utevet tek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kt-pp-mal-2021-1501" id="{BC643B3C-450A-3C4D-95A1-1BD008E6B154}" vid="{28DA09B3-AD27-2F4E-B1E0-612C918BBBCF}"/>
    </a:ext>
  </a:extLst>
</a:theme>
</file>

<file path=ppt/theme/theme3.xml><?xml version="1.0" encoding="utf-8"?>
<a:theme xmlns:a="http://schemas.openxmlformats.org/drawingml/2006/main" name="Innhold">
  <a:themeElements>
    <a:clrScheme name="Custom 2">
      <a:dk1>
        <a:srgbClr val="0F0034"/>
      </a:dk1>
      <a:lt1>
        <a:srgbClr val="FFFFFF"/>
      </a:lt1>
      <a:dk2>
        <a:srgbClr val="0F0034"/>
      </a:dk2>
      <a:lt2>
        <a:srgbClr val="E7E9EA"/>
      </a:lt2>
      <a:accent1>
        <a:srgbClr val="6F4DFA"/>
      </a:accent1>
      <a:accent2>
        <a:srgbClr val="0F0034"/>
      </a:accent2>
      <a:accent3>
        <a:srgbClr val="E7E9EA"/>
      </a:accent3>
      <a:accent4>
        <a:srgbClr val="F3F1FE"/>
      </a:accent4>
      <a:accent5>
        <a:srgbClr val="B3B0FB"/>
      </a:accent5>
      <a:accent6>
        <a:srgbClr val="0F0034"/>
      </a:accent6>
      <a:hlink>
        <a:srgbClr val="6F4DFA"/>
      </a:hlink>
      <a:folHlink>
        <a:srgbClr val="502F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kt-pp-mal-2021-1501" id="{BC643B3C-450A-3C4D-95A1-1BD008E6B154}" vid="{73EF6BD1-718E-154A-A1F3-BC61BB3DCAC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2E5A571DAF414A9592C30378476E91" ma:contentTypeVersion="49" ma:contentTypeDescription="Opprett et nytt dokument." ma:contentTypeScope="" ma:versionID="2b5ce5fcba76ce9b1b6a10d09f360c2f">
  <xsd:schema xmlns:xsd="http://www.w3.org/2001/XMLSchema" xmlns:xs="http://www.w3.org/2001/XMLSchema" xmlns:p="http://schemas.microsoft.com/office/2006/metadata/properties" xmlns:ns2="689de802-d8bd-42ff-ac62-c21d4f27f25e" xmlns:ns3="41b6089f-fd40-40f9-aa6e-3829ac65ff58" xmlns:ns4="867175d7-b237-4e04-bc13-502d35a55867" xmlns:ns5="01b79c5a-ad56-43a0-a351-8cb21f110a82" targetNamespace="http://schemas.microsoft.com/office/2006/metadata/properties" ma:root="true" ma:fieldsID="8597cb56b471383759695b796755f759" ns2:_="" ns3:_="" ns4:_="" ns5:_="">
    <xsd:import namespace="689de802-d8bd-42ff-ac62-c21d4f27f25e"/>
    <xsd:import namespace="41b6089f-fd40-40f9-aa6e-3829ac65ff58"/>
    <xsd:import namespace="867175d7-b237-4e04-bc13-502d35a55867"/>
    <xsd:import namespace="01b79c5a-ad56-43a0-a351-8cb21f110a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4:MediaLengthInSeconds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de802-d8bd-42ff-ac62-c21d4f27f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6089f-fd40-40f9-aa6e-3829ac65ff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175d7-b237-4e04-bc13-502d35a55867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65173101-48cc-4b99-979d-df9619f1bb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79c5a-ad56-43a0-a351-8cb21f110a8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88a5711-5e9c-4226-b0a6-be117568b472}" ma:internalName="TaxCatchAll" ma:showField="CatchAllData" ma:web="01b79c5a-ad56-43a0-a351-8cb21f110a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b6089f-fd40-40f9-aa6e-3829ac65ff58">
      <UserInfo>
        <DisplayName>Solveig Wikstrøm</DisplayName>
        <AccountId>458</AccountId>
        <AccountType/>
      </UserInfo>
      <UserInfo>
        <DisplayName>Tore Nilsen</DisplayName>
        <AccountId>455</AccountId>
        <AccountType/>
      </UserInfo>
    </SharedWithUsers>
    <lcf76f155ced4ddcb4097134ff3c332f xmlns="867175d7-b237-4e04-bc13-502d35a55867">
      <Terms xmlns="http://schemas.microsoft.com/office/infopath/2007/PartnerControls"/>
    </lcf76f155ced4ddcb4097134ff3c332f>
    <TaxCatchAll xmlns="01b79c5a-ad56-43a0-a351-8cb21f110a82" xsi:nil="true"/>
  </documentManagement>
</p:properties>
</file>

<file path=customXml/itemProps1.xml><?xml version="1.0" encoding="utf-8"?>
<ds:datastoreItem xmlns:ds="http://schemas.openxmlformats.org/officeDocument/2006/customXml" ds:itemID="{E56485B2-DA6A-4492-8180-A14A7C4D79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AC3E74-D1CE-4D84-B02D-354CBF775F21}">
  <ds:schemaRefs>
    <ds:schemaRef ds:uri="01b79c5a-ad56-43a0-a351-8cb21f110a82"/>
    <ds:schemaRef ds:uri="41b6089f-fd40-40f9-aa6e-3829ac65ff58"/>
    <ds:schemaRef ds:uri="689de802-d8bd-42ff-ac62-c21d4f27f25e"/>
    <ds:schemaRef ds:uri="867175d7-b237-4e04-bc13-502d35a558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04EDA3-AA62-44FC-9FB3-B41D963C9883}">
  <ds:schemaRefs>
    <ds:schemaRef ds:uri="01b79c5a-ad56-43a0-a351-8cb21f110a82"/>
    <ds:schemaRef ds:uri="41b6089f-fd40-40f9-aa6e-3829ac65ff58"/>
    <ds:schemaRef ds:uri="867175d7-b237-4e04-bc13-502d35a5586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Sikt-pp-mal-2021-1501</Template>
  <TotalTime>1331</TotalTime>
  <Words>1622</Words>
  <Application>Microsoft Office PowerPoint</Application>
  <PresentationFormat>Widescreen</PresentationFormat>
  <Paragraphs>211</Paragraphs>
  <Slides>18</Slides>
  <Notes>15</Notes>
  <HiddenSlides>0</HiddenSlides>
  <MMClips>1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18</vt:i4>
      </vt:variant>
    </vt:vector>
  </HeadingPairs>
  <TitlesOfParts>
    <vt:vector size="28" baseType="lpstr">
      <vt:lpstr>Arial</vt:lpstr>
      <vt:lpstr>Barlow</vt:lpstr>
      <vt:lpstr>Calibri</vt:lpstr>
      <vt:lpstr>Calibri Light</vt:lpstr>
      <vt:lpstr>Haffer</vt:lpstr>
      <vt:lpstr>PT Serif</vt:lpstr>
      <vt:lpstr>Wingdings</vt:lpstr>
      <vt:lpstr>Inndeling</vt:lpstr>
      <vt:lpstr>Sitater og utevet tekst</vt:lpstr>
      <vt:lpstr>Innhold</vt:lpstr>
      <vt:lpstr>PowerPoint-presentasjon</vt:lpstr>
      <vt:lpstr>Hvordan foregår Sikts forhandlinger med forlag? </vt:lpstr>
      <vt:lpstr>Hva er en forhandling? Tidsplan for en forhandling Roller: Sikts rolle, med innspill fra forhandlingsråd, forhandlingsgrupper, Forskningsrådet, deltakerne – både store og små institusjoner Overordnet mål for forhandlingene: Kostnadsreduksjon og full åpen tilgang Andre krav/ønsker (som varierer fra avtale til avtale): Kvoter, arkivering, fjernlån, Plan S-compliance osv. Prioriteringer for den enkelte avtale – vi kan ikke få gjennomslag for alt! Forhandlingsstrategi: Forberedelser. Dataanalyser. Gevinstpotensialet for partene Informasjon i løpet av forhandlingsprosessen </vt:lpstr>
      <vt:lpstr>Hovedforhandlinger i år</vt:lpstr>
      <vt:lpstr>16 avtaler forhandles i 2022</vt:lpstr>
      <vt:lpstr>Roller: Sikts rolle, med innspill fra forhandlingsråd, forhandlingsgrupper, Forskningsrådet og deltakerne – både store og små institusjoner </vt:lpstr>
      <vt:lpstr>Forhandlingsrådet vedtar målene i forhandlingene, og representerer alle sektorene </vt:lpstr>
      <vt:lpstr>Nåværende mål – utarbeides av forhandlingsrådet</vt:lpstr>
      <vt:lpstr>I tillegg til</vt:lpstr>
      <vt:lpstr>Tidsplan for en forhandling </vt:lpstr>
      <vt:lpstr>Forberedelsene henger sammen med målene</vt:lpstr>
      <vt:lpstr>Egne forhandlingsgrupper er opprettet for de største forhandlingene, eksempel Elsevier:</vt:lpstr>
      <vt:lpstr>Mål med forhandlingsmøter med forlagene</vt:lpstr>
      <vt:lpstr>Hva er en forhandling, og hvordan forhandler Sikt?</vt:lpstr>
      <vt:lpstr>Det er i hovedsak fire typer forhandlinger</vt:lpstr>
      <vt:lpstr>Litt teori: ZOPA (Zone Of Possible Agreement)</vt:lpstr>
      <vt:lpstr>«De ti bud»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Nils Benjamin Wheeler Andenæs</dc:creator>
  <cp:lastModifiedBy>Nils Benjamin Wheeler Andenæs</cp:lastModifiedBy>
  <cp:revision>2</cp:revision>
  <dcterms:created xsi:type="dcterms:W3CDTF">2022-04-26T11:05:16Z</dcterms:created>
  <dcterms:modified xsi:type="dcterms:W3CDTF">2022-05-03T09:32:02Z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0x010100E82E5A571DAF414A9592C30378476E91</vt:lpwstr>
  </property>
  <property fmtid="{D5CDD505-2E9C-101B-9397-08002B2CF9AE}" pid="3" name="MediaServiceImageTags">
    <vt:lpwstr/>
  </property>
</Properties>
</file>