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9"/>
  </p:notesMasterIdLst>
  <p:sldIdLst>
    <p:sldId id="296" r:id="rId2"/>
    <p:sldId id="322" r:id="rId3"/>
    <p:sldId id="323" r:id="rId4"/>
    <p:sldId id="328" r:id="rId5"/>
    <p:sldId id="329" r:id="rId6"/>
    <p:sldId id="331" r:id="rId7"/>
    <p:sldId id="330" r:id="rId8"/>
    <p:sldId id="315" r:id="rId9"/>
    <p:sldId id="316" r:id="rId10"/>
    <p:sldId id="336" r:id="rId11"/>
    <p:sldId id="334" r:id="rId12"/>
    <p:sldId id="335" r:id="rId13"/>
    <p:sldId id="332" r:id="rId14"/>
    <p:sldId id="326" r:id="rId15"/>
    <p:sldId id="327" r:id="rId16"/>
    <p:sldId id="333" r:id="rId17"/>
    <p:sldId id="268"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052D99-7D1B-4F0F-B0B8-9D832EC6A84E}" v="198" dt="2022-02-25T10:09:14.620"/>
  </p1510:revLst>
</p1510:revInfo>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9" autoAdjust="0"/>
    <p:restoredTop sz="95810"/>
  </p:normalViewPr>
  <p:slideViewPr>
    <p:cSldViewPr snapToGrid="0" showGuides="1">
      <p:cViewPr varScale="1">
        <p:scale>
          <a:sx n="77" d="100"/>
          <a:sy n="77" d="100"/>
        </p:scale>
        <p:origin x="840" y="60"/>
      </p:cViewPr>
      <p:guideLst>
        <p:guide pos="576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25.02.2022</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43C7B-F938-4CE9-A268-32817172635B}" type="slidenum">
              <a:rPr lang="de-DE" smtClean="0"/>
              <a:t>8</a:t>
            </a:fld>
            <a:endParaRPr lang="de-DE"/>
          </a:p>
        </p:txBody>
      </p:sp>
    </p:spTree>
    <p:extLst>
      <p:ext uri="{BB962C8B-B14F-4D97-AF65-F5344CB8AC3E}">
        <p14:creationId xmlns:p14="http://schemas.microsoft.com/office/powerpoint/2010/main" val="965013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B3A48600-CE42-470F-A4E4-E1891D42B402}"/>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90443739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9E976D61-2862-4E57-B8E8-87A55AB5098A}"/>
              </a:ext>
            </a:extLst>
          </p:cNvPr>
          <p:cNvSpPr>
            <a:spLocks noGrp="1"/>
          </p:cNvSpPr>
          <p:nvPr>
            <p:ph type="sldNum" sz="quarter" idx="25"/>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
        <p:nvSpPr>
          <p:cNvPr id="2" name="Slide Number Placeholder 1">
            <a:extLst>
              <a:ext uri="{FF2B5EF4-FFF2-40B4-BE49-F238E27FC236}">
                <a16:creationId xmlns:a16="http://schemas.microsoft.com/office/drawing/2014/main" id="{A0625F2F-AC4C-4C55-A66F-3404D0ACACA7}"/>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06995729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23183506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Slide Number Placeholder 2">
            <a:extLst>
              <a:ext uri="{FF2B5EF4-FFF2-40B4-BE49-F238E27FC236}">
                <a16:creationId xmlns:a16="http://schemas.microsoft.com/office/drawing/2014/main" id="{8ACAC847-E1CF-4A88-81E3-3EDE8D90BEF9}"/>
              </a:ext>
            </a:extLst>
          </p:cNvPr>
          <p:cNvSpPr>
            <a:spLocks noGrp="1"/>
          </p:cNvSpPr>
          <p:nvPr>
            <p:ph type="sldNum" sz="quarter" idx="2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51927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Date Placeholder 2">
            <a:extLst>
              <a:ext uri="{FF2B5EF4-FFF2-40B4-BE49-F238E27FC236}">
                <a16:creationId xmlns:a16="http://schemas.microsoft.com/office/drawing/2014/main" id="{136B6A0F-FAB0-4F8C-9459-30EDA0835272}"/>
              </a:ext>
            </a:extLst>
          </p:cNvPr>
          <p:cNvSpPr>
            <a:spLocks noGrp="1"/>
          </p:cNvSpPr>
          <p:nvPr>
            <p:ph type="dt" sz="half" idx="25"/>
          </p:nvPr>
        </p:nvSpPr>
        <p:spPr/>
        <p:txBody>
          <a:bodyPr/>
          <a:lstStyle/>
          <a:p>
            <a:endParaRPr lang="de-DE" dirty="0"/>
          </a:p>
        </p:txBody>
      </p:sp>
      <p:sp>
        <p:nvSpPr>
          <p:cNvPr id="4" name="Footer Placeholder 3">
            <a:extLst>
              <a:ext uri="{FF2B5EF4-FFF2-40B4-BE49-F238E27FC236}">
                <a16:creationId xmlns:a16="http://schemas.microsoft.com/office/drawing/2014/main" id="{B59A77CE-E662-481F-BCC4-5E6BB30CACEC}"/>
              </a:ext>
            </a:extLst>
          </p:cNvPr>
          <p:cNvSpPr>
            <a:spLocks noGrp="1"/>
          </p:cNvSpPr>
          <p:nvPr>
            <p:ph type="ftr" sz="quarter" idx="26"/>
          </p:nvPr>
        </p:nvSpPr>
        <p:spPr/>
        <p:txBody>
          <a:bodyPr/>
          <a:lstStyle/>
          <a:p>
            <a:endParaRPr lang="de-DE"/>
          </a:p>
        </p:txBody>
      </p:sp>
      <p:sp>
        <p:nvSpPr>
          <p:cNvPr id="5" name="Slide Number Placeholder 4">
            <a:extLst>
              <a:ext uri="{FF2B5EF4-FFF2-40B4-BE49-F238E27FC236}">
                <a16:creationId xmlns:a16="http://schemas.microsoft.com/office/drawing/2014/main" id="{F5D6AD45-0EAC-4DBD-8C61-C0F4ACB53601}"/>
              </a:ext>
            </a:extLst>
          </p:cNvPr>
          <p:cNvSpPr>
            <a:spLocks noGrp="1"/>
          </p:cNvSpPr>
          <p:nvPr>
            <p:ph type="sldNum" sz="quarter" idx="27"/>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816578"/>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dirty="0"/>
              <a:t>Drag picture to placeholder or click icon to add</a:t>
            </a:r>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1ABBFE6F-AC76-4679-9E64-F380BE313D6C}"/>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5DFBBB88-9E69-4056-89B7-53EC38D70961}"/>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17C05264-44CE-4711-9D87-DAAF6AB89A00}"/>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19503286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nl-NL" dirty="0"/>
              <a:t>Drag </a:t>
            </a:r>
            <a:r>
              <a:rPr lang="en-US" noProof="0" dirty="0"/>
              <a:t>picture</a:t>
            </a:r>
            <a:r>
              <a:rPr lang="nl-NL" dirty="0"/>
              <a:t> to placeholder or click icon to add</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08365055-2F6D-417F-BBA6-C10DAAE3715D}"/>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8875FA76-4DC3-400C-99FB-FD541C7E126E}"/>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AD9EA606-AA5D-472D-BDF2-632060A3AEEE}"/>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1681CDB7-F1FB-4B42-A147-08AEEE45517D}"/>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803182024"/>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dark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dirty="0"/>
              <a:t>Click icon to add chart</a:t>
            </a:r>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B9B6078E-5236-4C50-BFF2-6AA9D1393BC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4186272090"/>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6DE2800B-24FC-46DB-A18B-E86175602D2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83137439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020C0439-BFBB-47FF-94FA-EC6D2990CD80}"/>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351F6C02-833A-45E3-A60F-2BA4F947F69F}"/>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dirty="0"/>
              <a:t>Click icon to add table</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485098A0-7760-416A-AC9B-C6883CB575CB}"/>
              </a:ext>
            </a:extLst>
          </p:cNvPr>
          <p:cNvSpPr>
            <a:spLocks noGrp="1"/>
          </p:cNvSpPr>
          <p:nvPr>
            <p:ph type="sldNum" sz="quarter" idx="19"/>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782012608"/>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394609758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899294975"/>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9"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241771627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
        <p:nvSpPr>
          <p:cNvPr id="6" name="Date Placeholder 5">
            <a:extLst>
              <a:ext uri="{FF2B5EF4-FFF2-40B4-BE49-F238E27FC236}">
                <a16:creationId xmlns:a16="http://schemas.microsoft.com/office/drawing/2014/main" id="{D6C0D160-5CCF-4C6C-9BAA-0B0555E6C4AD}"/>
              </a:ext>
            </a:extLst>
          </p:cNvPr>
          <p:cNvSpPr>
            <a:spLocks noGrp="1"/>
          </p:cNvSpPr>
          <p:nvPr>
            <p:ph type="dt" sz="half" idx="16"/>
          </p:nvPr>
        </p:nvSpPr>
        <p:spPr/>
        <p:txBody>
          <a:bodyPr/>
          <a:lstStyle/>
          <a:p>
            <a:endParaRPr lang="de-DE" dirty="0"/>
          </a:p>
        </p:txBody>
      </p:sp>
      <p:sp>
        <p:nvSpPr>
          <p:cNvPr id="8" name="Footer Placeholder 7">
            <a:extLst>
              <a:ext uri="{FF2B5EF4-FFF2-40B4-BE49-F238E27FC236}">
                <a16:creationId xmlns:a16="http://schemas.microsoft.com/office/drawing/2014/main" id="{3CB0E911-F2B6-478B-8A97-EB18BF897FAD}"/>
              </a:ext>
            </a:extLst>
          </p:cNvPr>
          <p:cNvSpPr>
            <a:spLocks noGrp="1"/>
          </p:cNvSpPr>
          <p:nvPr>
            <p:ph type="ftr" sz="quarter" idx="17"/>
          </p:nvPr>
        </p:nvSpPr>
        <p:spPr/>
        <p:txBody>
          <a:bodyPr/>
          <a:lstStyle/>
          <a:p>
            <a:endParaRPr lang="de-DE"/>
          </a:p>
        </p:txBody>
      </p:sp>
      <p:sp>
        <p:nvSpPr>
          <p:cNvPr id="10" name="Slide Number Placeholder 9">
            <a:extLst>
              <a:ext uri="{FF2B5EF4-FFF2-40B4-BE49-F238E27FC236}">
                <a16:creationId xmlns:a16="http://schemas.microsoft.com/office/drawing/2014/main" id="{147DC600-2DDF-4F7B-98E7-0440C166B8D4}"/>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
        <p:nvSpPr>
          <p:cNvPr id="3" name="Slide Number Placeholder 2">
            <a:extLst>
              <a:ext uri="{FF2B5EF4-FFF2-40B4-BE49-F238E27FC236}">
                <a16:creationId xmlns:a16="http://schemas.microsoft.com/office/drawing/2014/main" id="{4F65E84C-FE9B-4764-A960-BB43EADB127A}"/>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262608357"/>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78B0AF57-6489-4E23-A94F-ACEA854E5506}"/>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8917008D-C24F-4940-A46C-F5E444F93004}"/>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965DEE88-71BA-4950-8D35-00B2B8E793EC}"/>
              </a:ext>
            </a:extLst>
          </p:cNvPr>
          <p:cNvSpPr>
            <a:spLocks noGrp="1"/>
          </p:cNvSpPr>
          <p:nvPr>
            <p:ph type="sldNum" sz="quarter" idx="4"/>
          </p:nvPr>
        </p:nvSpPr>
        <p:spPr>
          <a:xfrm>
            <a:off x="6510338" y="4722258"/>
            <a:ext cx="2057400" cy="162000"/>
          </a:xfrm>
          <a:prstGeom prst="rect">
            <a:avLst/>
          </a:prstGeom>
        </p:spPr>
        <p:txBody>
          <a:bodyPr vert="horz" lIns="0" tIns="0" rIns="0" bIns="0" rtlCol="0" anchor="t" anchorCtr="0"/>
          <a:lstStyle>
            <a:lvl1pPr algn="r">
              <a:defRPr sz="800">
                <a:solidFill>
                  <a:schemeClr val="tx1">
                    <a:tint val="75000"/>
                  </a:schemeClr>
                </a:solidFill>
              </a:defRPr>
            </a:lvl1p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60" r:id="rId3"/>
    <p:sldLayoutId id="2147483701" r:id="rId4"/>
    <p:sldLayoutId id="2147483661" r:id="rId5"/>
    <p:sldLayoutId id="2147483734" r:id="rId6"/>
    <p:sldLayoutId id="2147483650" r:id="rId7"/>
    <p:sldLayoutId id="2147483735" r:id="rId8"/>
    <p:sldLayoutId id="2147483708" r:id="rId9"/>
    <p:sldLayoutId id="2147483662" r:id="rId10"/>
    <p:sldLayoutId id="2147483703" r:id="rId11"/>
    <p:sldLayoutId id="2147483696" r:id="rId12"/>
    <p:sldLayoutId id="2147483663" r:id="rId13"/>
    <p:sldLayoutId id="2147483698" r:id="rId14"/>
    <p:sldLayoutId id="2147483699" r:id="rId15"/>
    <p:sldLayoutId id="2147483665" r:id="rId16"/>
    <p:sldLayoutId id="2147483664" r:id="rId17"/>
    <p:sldLayoutId id="2147483709" r:id="rId18"/>
    <p:sldLayoutId id="2147483666" r:id="rId19"/>
    <p:sldLayoutId id="2147483667" r:id="rId20"/>
    <p:sldLayoutId id="2147483668" r:id="rId21"/>
    <p:sldLayoutId id="2147483704" r:id="rId22"/>
    <p:sldLayoutId id="2147483705" r:id="rId23"/>
    <p:sldLayoutId id="2147483669" r:id="rId24"/>
    <p:sldLayoutId id="2147483670" r:id="rId25"/>
  </p:sldLayoutIdLst>
  <p:hf hdr="0" ftr="0" dt="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mailto:agreementactivation@elsevier.com" TargetMode="External"/><Relationship Id="rId2" Type="http://schemas.openxmlformats.org/officeDocument/2006/relationships/hyperlink" Target="mailto:support@elsevier.com" TargetMode="External"/><Relationship Id="rId1" Type="http://schemas.openxmlformats.org/officeDocument/2006/relationships/slideLayout" Target="../slideLayouts/slideLayout9.xml"/><Relationship Id="rId4" Type="http://schemas.openxmlformats.org/officeDocument/2006/relationships/hyperlink" Target="https://service.elsevier.com/app/answers/detail/a_id/29789/supporthub/publishing/track/APN2ZgoIDv8a~RNiGvwa~yKgpv0qOS75Mv9e~zj~PP_X/"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72363" y="2225210"/>
            <a:ext cx="5619446" cy="1465641"/>
          </a:xfrm>
        </p:spPr>
        <p:txBody>
          <a:bodyPr>
            <a:normAutofit fontScale="90000"/>
          </a:bodyPr>
          <a:lstStyle/>
          <a:p>
            <a:r>
              <a:rPr lang="en-US" sz="2200" b="1" dirty="0"/>
              <a:t>Publishing options:</a:t>
            </a:r>
            <a:br>
              <a:rPr lang="en-US" sz="2200" b="1" dirty="0"/>
            </a:br>
            <a:r>
              <a:rPr lang="en-US" sz="2200" b="1" dirty="0"/>
              <a:t>SIKT institution affiliated corresponding authors: </a:t>
            </a:r>
            <a:r>
              <a:rPr lang="en-US" sz="2200" b="1" dirty="0">
                <a:solidFill>
                  <a:schemeClr val="accent2"/>
                </a:solidFill>
              </a:rPr>
              <a:t>Author receives 15% discount &amp; invoices the institution/funder of their choice</a:t>
            </a:r>
            <a:endParaRPr lang="en-US" dirty="0">
              <a:solidFill>
                <a:schemeClr val="accent2"/>
              </a:solidFill>
            </a:endParaRPr>
          </a:p>
        </p:txBody>
      </p:sp>
      <p:sp>
        <p:nvSpPr>
          <p:cNvPr id="13" name="Text Placeholder 1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154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36B49199-6FB6-4926-91B9-91ED7C0FE6B9}"/>
              </a:ext>
            </a:extLst>
          </p:cNvPr>
          <p:cNvPicPr>
            <a:picLocks noChangeAspect="1"/>
          </p:cNvPicPr>
          <p:nvPr/>
        </p:nvPicPr>
        <p:blipFill>
          <a:blip r:embed="rId2"/>
          <a:stretch>
            <a:fillRect/>
          </a:stretch>
        </p:blipFill>
        <p:spPr>
          <a:xfrm>
            <a:off x="0" y="8313"/>
            <a:ext cx="9144000" cy="5079076"/>
          </a:xfrm>
          <a:prstGeom prst="rect">
            <a:avLst/>
          </a:prstGeom>
        </p:spPr>
      </p:pic>
      <p:sp>
        <p:nvSpPr>
          <p:cNvPr id="10" name="TextBox 9">
            <a:extLst>
              <a:ext uri="{FF2B5EF4-FFF2-40B4-BE49-F238E27FC236}">
                <a16:creationId xmlns:a16="http://schemas.microsoft.com/office/drawing/2014/main" id="{025CA747-F034-4826-B8B9-794019768FFE}"/>
              </a:ext>
            </a:extLst>
          </p:cNvPr>
          <p:cNvSpPr txBox="1"/>
          <p:nvPr/>
        </p:nvSpPr>
        <p:spPr>
          <a:xfrm>
            <a:off x="249688" y="2154115"/>
            <a:ext cx="2072079"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selects the rights</a:t>
            </a:r>
          </a:p>
        </p:txBody>
      </p:sp>
    </p:spTree>
    <p:extLst>
      <p:ext uri="{BB962C8B-B14F-4D97-AF65-F5344CB8AC3E}">
        <p14:creationId xmlns:p14="http://schemas.microsoft.com/office/powerpoint/2010/main" val="296223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B5EB5807-25C7-4C57-9D51-FEE6DA544209}"/>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6C1588AF-EB0A-4FE1-94E1-D52D17F5EFCE}"/>
              </a:ext>
            </a:extLst>
          </p:cNvPr>
          <p:cNvSpPr txBox="1"/>
          <p:nvPr/>
        </p:nvSpPr>
        <p:spPr>
          <a:xfrm>
            <a:off x="169172" y="1971586"/>
            <a:ext cx="207207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System presents author with the Journal License Publishing Agreement</a:t>
            </a:r>
          </a:p>
        </p:txBody>
      </p:sp>
    </p:spTree>
    <p:extLst>
      <p:ext uri="{BB962C8B-B14F-4D97-AF65-F5344CB8AC3E}">
        <p14:creationId xmlns:p14="http://schemas.microsoft.com/office/powerpoint/2010/main" val="26539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5C950CAF-75B2-4D19-B064-C981F5A45343}"/>
              </a:ext>
            </a:extLst>
          </p:cNvPr>
          <p:cNvPicPr>
            <a:picLocks noChangeAspect="1"/>
          </p:cNvPicPr>
          <p:nvPr/>
        </p:nvPicPr>
        <p:blipFill>
          <a:blip r:embed="rId2"/>
          <a:stretch>
            <a:fillRect/>
          </a:stretch>
        </p:blipFill>
        <p:spPr>
          <a:xfrm>
            <a:off x="0" y="0"/>
            <a:ext cx="9143999" cy="5143500"/>
          </a:xfrm>
          <a:prstGeom prst="rect">
            <a:avLst/>
          </a:prstGeom>
        </p:spPr>
      </p:pic>
      <p:sp>
        <p:nvSpPr>
          <p:cNvPr id="6" name="TextBox 5">
            <a:extLst>
              <a:ext uri="{FF2B5EF4-FFF2-40B4-BE49-F238E27FC236}">
                <a16:creationId xmlns:a16="http://schemas.microsoft.com/office/drawing/2014/main" id="{1765DEDC-9CC9-47BF-99D6-089A2A24F59F}"/>
              </a:ext>
            </a:extLst>
          </p:cNvPr>
          <p:cNvSpPr txBox="1"/>
          <p:nvPr/>
        </p:nvSpPr>
        <p:spPr>
          <a:xfrm>
            <a:off x="362571" y="1706001"/>
            <a:ext cx="157911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agrees to the Journal License Publishing Agreement</a:t>
            </a:r>
          </a:p>
        </p:txBody>
      </p:sp>
    </p:spTree>
    <p:extLst>
      <p:ext uri="{BB962C8B-B14F-4D97-AF65-F5344CB8AC3E}">
        <p14:creationId xmlns:p14="http://schemas.microsoft.com/office/powerpoint/2010/main" val="250558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13</a:t>
            </a:fld>
            <a:endParaRPr lang="nl-NL" dirty="0"/>
          </a:p>
        </p:txBody>
      </p:sp>
      <p:pic>
        <p:nvPicPr>
          <p:cNvPr id="3" name="Picture 2">
            <a:extLst>
              <a:ext uri="{FF2B5EF4-FFF2-40B4-BE49-F238E27FC236}">
                <a16:creationId xmlns:a16="http://schemas.microsoft.com/office/drawing/2014/main" id="{FDCB8E0C-47D7-4094-8DCC-BAAAFE68C202}"/>
              </a:ext>
            </a:extLst>
          </p:cNvPr>
          <p:cNvPicPr>
            <a:picLocks noChangeAspect="1"/>
          </p:cNvPicPr>
          <p:nvPr/>
        </p:nvPicPr>
        <p:blipFill>
          <a:blip r:embed="rId2"/>
          <a:stretch>
            <a:fillRect/>
          </a:stretch>
        </p:blipFill>
        <p:spPr>
          <a:xfrm>
            <a:off x="0" y="-1"/>
            <a:ext cx="9144000" cy="5143500"/>
          </a:xfrm>
          <a:prstGeom prst="rect">
            <a:avLst/>
          </a:prstGeom>
        </p:spPr>
      </p:pic>
      <p:sp>
        <p:nvSpPr>
          <p:cNvPr id="7" name="TextBox 6">
            <a:extLst>
              <a:ext uri="{FF2B5EF4-FFF2-40B4-BE49-F238E27FC236}">
                <a16:creationId xmlns:a16="http://schemas.microsoft.com/office/drawing/2014/main" id="{B3851D11-13E2-4CC6-8178-6A19F2DA4E80}"/>
              </a:ext>
            </a:extLst>
          </p:cNvPr>
          <p:cNvSpPr txBox="1"/>
          <p:nvPr/>
        </p:nvSpPr>
        <p:spPr>
          <a:xfrm>
            <a:off x="361107" y="2187029"/>
            <a:ext cx="1579112" cy="769441"/>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Authors chooses to send the invoice to the organization billing details</a:t>
            </a:r>
          </a:p>
        </p:txBody>
      </p:sp>
    </p:spTree>
    <p:extLst>
      <p:ext uri="{BB962C8B-B14F-4D97-AF65-F5344CB8AC3E}">
        <p14:creationId xmlns:p14="http://schemas.microsoft.com/office/powerpoint/2010/main" val="418325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14</a:t>
            </a:fld>
            <a:endParaRPr lang="nl-NL" dirty="0"/>
          </a:p>
        </p:txBody>
      </p:sp>
      <p:pic>
        <p:nvPicPr>
          <p:cNvPr id="2" name="Picture 1">
            <a:extLst>
              <a:ext uri="{FF2B5EF4-FFF2-40B4-BE49-F238E27FC236}">
                <a16:creationId xmlns:a16="http://schemas.microsoft.com/office/drawing/2014/main" id="{3538E62F-B956-4E5F-9A7C-01B024CAAD35}"/>
              </a:ext>
            </a:extLst>
          </p:cNvPr>
          <p:cNvPicPr>
            <a:picLocks noChangeAspect="1"/>
          </p:cNvPicPr>
          <p:nvPr/>
        </p:nvPicPr>
        <p:blipFill>
          <a:blip r:embed="rId2"/>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id="{E701F187-102A-4D99-BCF6-B1AD7B32884E}"/>
              </a:ext>
            </a:extLst>
          </p:cNvPr>
          <p:cNvSpPr txBox="1"/>
          <p:nvPr/>
        </p:nvSpPr>
        <p:spPr>
          <a:xfrm>
            <a:off x="366867" y="1626586"/>
            <a:ext cx="1579112" cy="938719"/>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can add the VAT number, Tax exemption details. PO number is mandatory</a:t>
            </a:r>
          </a:p>
        </p:txBody>
      </p:sp>
    </p:spTree>
    <p:extLst>
      <p:ext uri="{BB962C8B-B14F-4D97-AF65-F5344CB8AC3E}">
        <p14:creationId xmlns:p14="http://schemas.microsoft.com/office/powerpoint/2010/main" val="301444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15</a:t>
            </a:fld>
            <a:endParaRPr lang="nl-NL" dirty="0"/>
          </a:p>
        </p:txBody>
      </p:sp>
      <p:pic>
        <p:nvPicPr>
          <p:cNvPr id="10" name="Picture 9">
            <a:extLst>
              <a:ext uri="{FF2B5EF4-FFF2-40B4-BE49-F238E27FC236}">
                <a16:creationId xmlns:a16="http://schemas.microsoft.com/office/drawing/2014/main" id="{CF01FA54-85EC-434C-B7EB-76F106205F88}"/>
              </a:ext>
            </a:extLst>
          </p:cNvPr>
          <p:cNvPicPr>
            <a:picLocks noChangeAspect="1"/>
          </p:cNvPicPr>
          <p:nvPr/>
        </p:nvPicPr>
        <p:blipFill>
          <a:blip r:embed="rId2"/>
          <a:stretch>
            <a:fillRect/>
          </a:stretch>
        </p:blipFill>
        <p:spPr>
          <a:xfrm>
            <a:off x="5132933" y="111420"/>
            <a:ext cx="610203" cy="115260"/>
          </a:xfrm>
          <a:prstGeom prst="rect">
            <a:avLst/>
          </a:prstGeom>
        </p:spPr>
      </p:pic>
      <p:pic>
        <p:nvPicPr>
          <p:cNvPr id="7" name="Picture 6">
            <a:extLst>
              <a:ext uri="{FF2B5EF4-FFF2-40B4-BE49-F238E27FC236}">
                <a16:creationId xmlns:a16="http://schemas.microsoft.com/office/drawing/2014/main" id="{6B86FD29-899D-4313-A318-ED35D1679919}"/>
              </a:ext>
            </a:extLst>
          </p:cNvPr>
          <p:cNvPicPr>
            <a:picLocks noChangeAspect="1"/>
          </p:cNvPicPr>
          <p:nvPr/>
        </p:nvPicPr>
        <p:blipFill>
          <a:blip r:embed="rId3"/>
          <a:stretch>
            <a:fillRect/>
          </a:stretch>
        </p:blipFill>
        <p:spPr>
          <a:xfrm>
            <a:off x="0" y="0"/>
            <a:ext cx="9144000" cy="5143500"/>
          </a:xfrm>
          <a:prstGeom prst="rect">
            <a:avLst/>
          </a:prstGeom>
        </p:spPr>
      </p:pic>
      <p:sp>
        <p:nvSpPr>
          <p:cNvPr id="11" name="TextBox 10">
            <a:extLst>
              <a:ext uri="{FF2B5EF4-FFF2-40B4-BE49-F238E27FC236}">
                <a16:creationId xmlns:a16="http://schemas.microsoft.com/office/drawing/2014/main" id="{4AE4FE66-575B-42CB-9E14-1FF2AAE7E721}"/>
              </a:ext>
            </a:extLst>
          </p:cNvPr>
          <p:cNvSpPr txBox="1"/>
          <p:nvPr/>
        </p:nvSpPr>
        <p:spPr>
          <a:xfrm>
            <a:off x="292129" y="852323"/>
            <a:ext cx="1954634" cy="3154710"/>
          </a:xfrm>
          <a:prstGeom prst="rect">
            <a:avLst/>
          </a:prstGeom>
          <a:noFill/>
        </p:spPr>
        <p:txBody>
          <a:bodyPr wrap="square" rtlCol="0">
            <a:spAutoFit/>
          </a:bodyPr>
          <a:lstStyle/>
          <a:p>
            <a:r>
              <a:rPr lang="en-US" sz="900" b="1" dirty="0">
                <a:solidFill>
                  <a:schemeClr val="tx2"/>
                </a:solidFill>
                <a:latin typeface="+mj-lt"/>
                <a:cs typeface="Calibri" panose="020F0502020204030204" pitchFamily="34" charset="0"/>
              </a:rPr>
              <a:t>Once the author clicks on order and pay:</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Corresponding author and coauthors receive a copy of summary via email</a:t>
            </a:r>
          </a:p>
          <a:p>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 Librarian at the institute will receive a notification for validation within 48 hours who then has 3 weeks to validate the request</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If the librarian approves the request, the author will receive the discounted invoice</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cs typeface="Calibri" panose="020F0502020204030204" pitchFamily="34" charset="0"/>
              </a:rPr>
              <a:t>If the librarian rejects the request, the author will receive the full price invoice</a:t>
            </a:r>
          </a:p>
          <a:p>
            <a:endParaRPr lang="en-US" sz="1000" b="1"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726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a:xfrm>
            <a:off x="6207830" y="4571688"/>
            <a:ext cx="2057400" cy="162000"/>
          </a:xfrm>
        </p:spPr>
        <p:txBody>
          <a:bodyPr/>
          <a:lstStyle/>
          <a:p>
            <a:fld id="{82F89014-7F8D-47C1-8D79-17A715C9D2BB}" type="slidenum">
              <a:rPr lang="nl-NL" smtClean="0"/>
              <a:pPr/>
              <a:t>16</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84524"/>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6" name="Rectangle 5">
            <a:extLst>
              <a:ext uri="{FF2B5EF4-FFF2-40B4-BE49-F238E27FC236}">
                <a16:creationId xmlns:a16="http://schemas.microsoft.com/office/drawing/2014/main" id="{90521206-13C4-4A5D-B942-B49DBB5C3CDE}"/>
              </a:ext>
            </a:extLst>
          </p:cNvPr>
          <p:cNvSpPr/>
          <p:nvPr/>
        </p:nvSpPr>
        <p:spPr>
          <a:xfrm>
            <a:off x="2650992" y="266375"/>
            <a:ext cx="3929281" cy="369332"/>
          </a:xfrm>
          <a:prstGeom prst="rect">
            <a:avLst/>
          </a:prstGeom>
        </p:spPr>
        <p:txBody>
          <a:bodyPr wrap="none">
            <a:spAutoFit/>
          </a:bodyPr>
          <a:lstStyle/>
          <a:p>
            <a:r>
              <a:rPr lang="en-US" b="1" dirty="0">
                <a:solidFill>
                  <a:schemeClr val="accent2"/>
                </a:solidFill>
              </a:rPr>
              <a:t>Support for authors and librarians</a:t>
            </a:r>
            <a:endParaRPr lang="en-GB" dirty="0">
              <a:solidFill>
                <a:schemeClr val="accent2"/>
              </a:solidFill>
            </a:endParaRPr>
          </a:p>
        </p:txBody>
      </p:sp>
      <p:sp>
        <p:nvSpPr>
          <p:cNvPr id="7" name="Rectangle 6">
            <a:extLst>
              <a:ext uri="{FF2B5EF4-FFF2-40B4-BE49-F238E27FC236}">
                <a16:creationId xmlns:a16="http://schemas.microsoft.com/office/drawing/2014/main" id="{11611821-22D6-41A8-8A36-B3E3CEFE171E}"/>
              </a:ext>
            </a:extLst>
          </p:cNvPr>
          <p:cNvSpPr/>
          <p:nvPr/>
        </p:nvSpPr>
        <p:spPr>
          <a:xfrm>
            <a:off x="488434" y="918446"/>
            <a:ext cx="7876452" cy="3139321"/>
          </a:xfrm>
          <a:prstGeom prst="rect">
            <a:avLst/>
          </a:prstGeom>
        </p:spPr>
        <p:txBody>
          <a:bodyPr wrap="square">
            <a:spAutoFit/>
          </a:bodyPr>
          <a:lstStyle/>
          <a:p>
            <a:pPr marL="285750" lvl="0" indent="-285750">
              <a:buFontTx/>
              <a:buChar char="-"/>
            </a:pPr>
            <a:r>
              <a:rPr lang="en-GB" dirty="0"/>
              <a:t>Author queries – </a:t>
            </a:r>
            <a:r>
              <a:rPr lang="en-GB" dirty="0">
                <a:hlinkClick r:id="rId2"/>
              </a:rPr>
              <a:t>support@elsevier.com</a:t>
            </a:r>
            <a:endParaRPr lang="en-GB" dirty="0"/>
          </a:p>
          <a:p>
            <a:pPr marL="285750" lvl="0" indent="-285750">
              <a:buFontTx/>
              <a:buChar char="-"/>
            </a:pPr>
            <a:endParaRPr lang="en-GB" dirty="0"/>
          </a:p>
          <a:p>
            <a:pPr marL="285750" lvl="0" indent="-285750">
              <a:buFontTx/>
              <a:buChar char="-"/>
            </a:pPr>
            <a:r>
              <a:rPr lang="en-GB" dirty="0"/>
              <a:t>Librarian queries, EOAP account set up or changes – </a:t>
            </a:r>
            <a:r>
              <a:rPr lang="en-GB" dirty="0">
                <a:hlinkClick r:id="rId3"/>
              </a:rPr>
              <a:t>agreementactivation@elsevier.com</a:t>
            </a:r>
            <a:r>
              <a:rPr lang="en-GB" dirty="0"/>
              <a:t> </a:t>
            </a:r>
          </a:p>
          <a:p>
            <a:pPr marL="285750" lvl="0" indent="-285750">
              <a:buFontTx/>
              <a:buChar char="-"/>
            </a:pPr>
            <a:endParaRPr lang="en-GB" dirty="0"/>
          </a:p>
          <a:p>
            <a:pPr marL="285750" lvl="0" indent="-285750">
              <a:buFontTx/>
              <a:buChar char="-"/>
            </a:pPr>
            <a:r>
              <a:rPr lang="en-GB" dirty="0"/>
              <a:t>Author journey videos: </a:t>
            </a:r>
            <a:r>
              <a:rPr lang="en-GB" dirty="0">
                <a:hlinkClick r:id="rId4"/>
              </a:rPr>
              <a:t>https://service.elsevier.com/app/answers/detail/a_id/29789/supporthub/publishing/track/APN2ZgoIDv8a~RNiGvwa~yKgpv0qOS75Mv9e~zj~PP_X/</a:t>
            </a:r>
            <a:endParaRPr lang="en-GB" dirty="0"/>
          </a:p>
          <a:p>
            <a:pPr marL="285750" lvl="0" indent="-285750">
              <a:buFontTx/>
              <a:buChar char="-"/>
            </a:pPr>
            <a:endParaRPr lang="en-GB" dirty="0"/>
          </a:p>
          <a:p>
            <a:pPr marL="285750" lvl="0" indent="-285750">
              <a:buFontTx/>
              <a:buChar char="-"/>
            </a:pPr>
            <a:endParaRPr lang="en-GB" dirty="0"/>
          </a:p>
        </p:txBody>
      </p:sp>
    </p:spTree>
    <p:extLst>
      <p:ext uri="{BB962C8B-B14F-4D97-AF65-F5344CB8AC3E}">
        <p14:creationId xmlns:p14="http://schemas.microsoft.com/office/powerpoint/2010/main" val="270147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a:p>
        </p:txBody>
      </p:sp>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0258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a:xfrm>
            <a:off x="6541074" y="4780428"/>
            <a:ext cx="2057400" cy="162000"/>
          </a:xfrm>
        </p:spPr>
        <p:txBody>
          <a:bodyPr/>
          <a:lstStyle/>
          <a:p>
            <a:fld id="{82F89014-7F8D-47C1-8D79-17A715C9D2BB}" type="slidenum">
              <a:rPr lang="nl-NL" smtClean="0"/>
              <a:pPr/>
              <a:t>2</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215152"/>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4" name="Rectangle 3">
            <a:extLst>
              <a:ext uri="{FF2B5EF4-FFF2-40B4-BE49-F238E27FC236}">
                <a16:creationId xmlns:a16="http://schemas.microsoft.com/office/drawing/2014/main" id="{1BF2C718-598C-4DFC-8039-FAF871E2E178}"/>
              </a:ext>
            </a:extLst>
          </p:cNvPr>
          <p:cNvSpPr/>
          <p:nvPr/>
        </p:nvSpPr>
        <p:spPr>
          <a:xfrm>
            <a:off x="412808" y="416860"/>
            <a:ext cx="7876452" cy="2308324"/>
          </a:xfrm>
          <a:prstGeom prst="rect">
            <a:avLst/>
          </a:prstGeom>
        </p:spPr>
        <p:txBody>
          <a:bodyPr wrap="square">
            <a:spAutoFit/>
          </a:bodyPr>
          <a:lstStyle/>
          <a:p>
            <a:pPr marL="342900" indent="-342900">
              <a:buAutoNum type="arabicPeriod"/>
            </a:pPr>
            <a:r>
              <a:rPr lang="en-GB" b="1" dirty="0"/>
              <a:t>How do we determine eligibility of the article for the SIKT agreement?</a:t>
            </a:r>
          </a:p>
          <a:p>
            <a:endParaRPr lang="en-GB" dirty="0"/>
          </a:p>
          <a:p>
            <a:pPr marL="285750" indent="-285750">
              <a:buFont typeface="Arial" panose="020B0604020202020204" pitchFamily="34" charset="0"/>
              <a:buChar char="•"/>
            </a:pPr>
            <a:r>
              <a:rPr lang="en-GB" dirty="0"/>
              <a:t>The acceptance date of the article should be on or after the start date of the agreement</a:t>
            </a:r>
          </a:p>
          <a:p>
            <a:pPr marL="285750" indent="-285750">
              <a:buFont typeface="Arial" panose="020B0604020202020204" pitchFamily="34" charset="0"/>
              <a:buChar char="•"/>
            </a:pPr>
            <a:r>
              <a:rPr lang="en-GB" dirty="0"/>
              <a:t>The corresponding author must be affiliated with the participating institutions</a:t>
            </a:r>
          </a:p>
          <a:p>
            <a:pPr marL="285750" indent="-285750">
              <a:buFont typeface="Arial" panose="020B0604020202020204" pitchFamily="34" charset="0"/>
              <a:buChar char="•"/>
            </a:pPr>
            <a:r>
              <a:rPr lang="en-GB" dirty="0"/>
              <a:t>The article must be from a participating journal</a:t>
            </a:r>
          </a:p>
        </p:txBody>
      </p:sp>
      <p:sp>
        <p:nvSpPr>
          <p:cNvPr id="6" name="Rectangle 5">
            <a:extLst>
              <a:ext uri="{FF2B5EF4-FFF2-40B4-BE49-F238E27FC236}">
                <a16:creationId xmlns:a16="http://schemas.microsoft.com/office/drawing/2014/main" id="{90521206-13C4-4A5D-B942-B49DBB5C3CDE}"/>
              </a:ext>
            </a:extLst>
          </p:cNvPr>
          <p:cNvSpPr/>
          <p:nvPr/>
        </p:nvSpPr>
        <p:spPr>
          <a:xfrm>
            <a:off x="3380256" y="39132"/>
            <a:ext cx="1941557" cy="369332"/>
          </a:xfrm>
          <a:prstGeom prst="rect">
            <a:avLst/>
          </a:prstGeom>
        </p:spPr>
        <p:txBody>
          <a:bodyPr wrap="none">
            <a:spAutoFit/>
          </a:bodyPr>
          <a:lstStyle/>
          <a:p>
            <a:r>
              <a:rPr lang="en-US" b="1" dirty="0">
                <a:solidFill>
                  <a:schemeClr val="accent2"/>
                </a:solidFill>
              </a:rPr>
              <a:t>Key information</a:t>
            </a:r>
            <a:endParaRPr lang="en-GB" dirty="0">
              <a:solidFill>
                <a:schemeClr val="accent2"/>
              </a:solidFill>
            </a:endParaRPr>
          </a:p>
        </p:txBody>
      </p:sp>
    </p:spTree>
    <p:extLst>
      <p:ext uri="{BB962C8B-B14F-4D97-AF65-F5344CB8AC3E}">
        <p14:creationId xmlns:p14="http://schemas.microsoft.com/office/powerpoint/2010/main" val="398999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fld id="{82F89014-7F8D-47C1-8D79-17A715C9D2BB}" type="slidenum">
              <a:rPr lang="nl-NL" smtClean="0"/>
              <a:pPr/>
              <a:t>3</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84524"/>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6" name="Rectangle 5">
            <a:extLst>
              <a:ext uri="{FF2B5EF4-FFF2-40B4-BE49-F238E27FC236}">
                <a16:creationId xmlns:a16="http://schemas.microsoft.com/office/drawing/2014/main" id="{90521206-13C4-4A5D-B942-B49DBB5C3CDE}"/>
              </a:ext>
            </a:extLst>
          </p:cNvPr>
          <p:cNvSpPr/>
          <p:nvPr/>
        </p:nvSpPr>
        <p:spPr>
          <a:xfrm>
            <a:off x="3380256" y="215864"/>
            <a:ext cx="1941557" cy="369332"/>
          </a:xfrm>
          <a:prstGeom prst="rect">
            <a:avLst/>
          </a:prstGeom>
        </p:spPr>
        <p:txBody>
          <a:bodyPr wrap="none">
            <a:spAutoFit/>
          </a:bodyPr>
          <a:lstStyle/>
          <a:p>
            <a:r>
              <a:rPr lang="en-US" b="1" dirty="0">
                <a:solidFill>
                  <a:schemeClr val="accent2"/>
                </a:solidFill>
              </a:rPr>
              <a:t>Key information</a:t>
            </a:r>
            <a:endParaRPr lang="en-GB" dirty="0">
              <a:solidFill>
                <a:schemeClr val="accent2"/>
              </a:solidFill>
            </a:endParaRPr>
          </a:p>
        </p:txBody>
      </p:sp>
      <p:sp>
        <p:nvSpPr>
          <p:cNvPr id="8" name="Rectangle 7">
            <a:extLst>
              <a:ext uri="{FF2B5EF4-FFF2-40B4-BE49-F238E27FC236}">
                <a16:creationId xmlns:a16="http://schemas.microsoft.com/office/drawing/2014/main" id="{3181283D-4A1F-4ED6-86E8-BB537A62CA39}"/>
              </a:ext>
            </a:extLst>
          </p:cNvPr>
          <p:cNvSpPr/>
          <p:nvPr/>
        </p:nvSpPr>
        <p:spPr>
          <a:xfrm>
            <a:off x="489648" y="853640"/>
            <a:ext cx="8078090" cy="3416320"/>
          </a:xfrm>
          <a:prstGeom prst="rect">
            <a:avLst/>
          </a:prstGeom>
        </p:spPr>
        <p:txBody>
          <a:bodyPr wrap="square">
            <a:spAutoFit/>
          </a:bodyPr>
          <a:lstStyle/>
          <a:p>
            <a:pPr lvl="0"/>
            <a:r>
              <a:rPr lang="en-GB" dirty="0"/>
              <a:t>2</a:t>
            </a:r>
            <a:r>
              <a:rPr lang="en-GB" b="1" dirty="0"/>
              <a:t>. Role of the institutional librarian in the Elsevier OA Platform (EOAP)</a:t>
            </a:r>
          </a:p>
          <a:p>
            <a:pPr lvl="0"/>
            <a:endParaRPr lang="en-GB" dirty="0"/>
          </a:p>
          <a:p>
            <a:pPr marL="285750" lvl="0" indent="-285750">
              <a:buFont typeface="Arial" panose="020B0604020202020204" pitchFamily="34" charset="0"/>
              <a:buChar char="•"/>
            </a:pPr>
            <a:r>
              <a:rPr lang="en-GB" dirty="0"/>
              <a:t>By the time the article is in your EOAP, we have published the first version of the article in ScienceDirect (within 48 hours of acceptance)</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a:t>You therefore do not approve the publication of the article, you validate whether the corresponding author can make use of the discount under the agreement</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a:t>As a librarian, you have full rights to decide whether the author is eligible for the agreement</a:t>
            </a:r>
          </a:p>
          <a:p>
            <a:pPr lvl="0"/>
            <a:endParaRPr lang="en-GB" dirty="0"/>
          </a:p>
        </p:txBody>
      </p:sp>
    </p:spTree>
    <p:extLst>
      <p:ext uri="{BB962C8B-B14F-4D97-AF65-F5344CB8AC3E}">
        <p14:creationId xmlns:p14="http://schemas.microsoft.com/office/powerpoint/2010/main" val="84970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1C815688-B11A-464E-9FB0-6509ADFE663E}"/>
              </a:ext>
            </a:extLst>
          </p:cNvPr>
          <p:cNvPicPr>
            <a:picLocks noChangeAspect="1"/>
          </p:cNvPicPr>
          <p:nvPr/>
        </p:nvPicPr>
        <p:blipFill>
          <a:blip r:embed="rId2"/>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CDA66FC-94BA-4D53-8BB3-E197F74BA945}"/>
              </a:ext>
            </a:extLst>
          </p:cNvPr>
          <p:cNvSpPr txBox="1"/>
          <p:nvPr/>
        </p:nvSpPr>
        <p:spPr>
          <a:xfrm>
            <a:off x="71728" y="1703783"/>
            <a:ext cx="1761688" cy="2462213"/>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receives an email post acceptance with a unique link to complete the author journey and choose publishing options</a:t>
            </a:r>
          </a:p>
          <a:p>
            <a:pPr algn="ctr"/>
            <a:endParaRPr lang="en-US" sz="1100" b="1" dirty="0">
              <a:solidFill>
                <a:schemeClr val="tx2"/>
              </a:solidFill>
              <a:latin typeface="Arial" pitchFamily="34" charset="0"/>
              <a:cs typeface="Arial" pitchFamily="34" charset="0"/>
            </a:endParaRP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Authors clicks on the ‘Complete the Rights and Access information form’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8590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747255FC-7787-49A9-B144-121D6937E877}"/>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88708F0-CE23-4751-B4CE-02B022377B18}"/>
              </a:ext>
            </a:extLst>
          </p:cNvPr>
          <p:cNvSpPr txBox="1"/>
          <p:nvPr/>
        </p:nvSpPr>
        <p:spPr>
          <a:xfrm>
            <a:off x="76935" y="1933113"/>
            <a:ext cx="1761688" cy="1277273"/>
          </a:xfrm>
          <a:prstGeom prst="rect">
            <a:avLst/>
          </a:prstGeom>
          <a:noFill/>
        </p:spPr>
        <p:txBody>
          <a:bodyPr wrap="square" rtlCol="0">
            <a:spAutoFit/>
          </a:bodyPr>
          <a:lstStyle/>
          <a:p>
            <a:pPr algn="ctr">
              <a:defRPr/>
            </a:pPr>
            <a:r>
              <a:rPr lang="en-US" sz="1100" b="1" dirty="0">
                <a:solidFill>
                  <a:srgbClr val="FF6C00"/>
                </a:solidFill>
                <a:latin typeface="Arial" pitchFamily="34" charset="0"/>
                <a:cs typeface="Arial" pitchFamily="34" charset="0"/>
              </a:rPr>
              <a:t>Corresponding author selects his/her affiliation details which we use to identify the authors and match them to the SIKT agreement</a:t>
            </a:r>
          </a:p>
        </p:txBody>
      </p:sp>
    </p:spTree>
    <p:extLst>
      <p:ext uri="{BB962C8B-B14F-4D97-AF65-F5344CB8AC3E}">
        <p14:creationId xmlns:p14="http://schemas.microsoft.com/office/powerpoint/2010/main" val="413597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4C7E1C43-7A87-47F3-8B20-25A22E14562D}"/>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61C7517-EAF7-4046-A1C6-AC005D196410}"/>
              </a:ext>
            </a:extLst>
          </p:cNvPr>
          <p:cNvSpPr txBox="1"/>
          <p:nvPr/>
        </p:nvSpPr>
        <p:spPr>
          <a:xfrm>
            <a:off x="192315" y="2350470"/>
            <a:ext cx="1761688"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Corresponding author  also adds the co-author affiliation details</a:t>
            </a:r>
          </a:p>
        </p:txBody>
      </p:sp>
    </p:spTree>
    <p:extLst>
      <p:ext uri="{BB962C8B-B14F-4D97-AF65-F5344CB8AC3E}">
        <p14:creationId xmlns:p14="http://schemas.microsoft.com/office/powerpoint/2010/main" val="314511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C749B-051F-4101-921B-436CBCCF637D}"/>
              </a:ext>
            </a:extLst>
          </p:cNvPr>
          <p:cNvSpPr>
            <a:spLocks noGrp="1"/>
          </p:cNvSpPr>
          <p:nvPr>
            <p:ph type="sldNum" sz="quarter" idx="2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135092F1-8BBC-4D99-89D0-B8B0755BA0F2}"/>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8375540-AA89-41BA-8428-2C5399654C4F}"/>
              </a:ext>
            </a:extLst>
          </p:cNvPr>
          <p:cNvSpPr txBox="1"/>
          <p:nvPr/>
        </p:nvSpPr>
        <p:spPr>
          <a:xfrm>
            <a:off x="142207" y="2204978"/>
            <a:ext cx="207207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can add the Funder details. Funder can be the affiliated institute or a different one. In this case Milliman, United States is the Funder</a:t>
            </a:r>
          </a:p>
        </p:txBody>
      </p:sp>
    </p:spTree>
    <p:extLst>
      <p:ext uri="{BB962C8B-B14F-4D97-AF65-F5344CB8AC3E}">
        <p14:creationId xmlns:p14="http://schemas.microsoft.com/office/powerpoint/2010/main" val="102707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8</a:t>
            </a:fld>
            <a:endParaRPr lang="nl-NL" dirty="0"/>
          </a:p>
        </p:txBody>
      </p:sp>
      <p:pic>
        <p:nvPicPr>
          <p:cNvPr id="3" name="Picture 2">
            <a:extLst>
              <a:ext uri="{FF2B5EF4-FFF2-40B4-BE49-F238E27FC236}">
                <a16:creationId xmlns:a16="http://schemas.microsoft.com/office/drawing/2014/main" id="{AEECB525-898A-4FEB-A93D-D011D0C8820C}"/>
              </a:ext>
            </a:extLst>
          </p:cNvPr>
          <p:cNvPicPr>
            <a:picLocks noChangeAspect="1"/>
          </p:cNvPicPr>
          <p:nvPr/>
        </p:nvPicPr>
        <p:blipFill>
          <a:blip r:embed="rId3"/>
          <a:stretch>
            <a:fillRect/>
          </a:stretch>
        </p:blipFill>
        <p:spPr>
          <a:xfrm>
            <a:off x="0" y="0"/>
            <a:ext cx="9077498" cy="5143500"/>
          </a:xfrm>
          <a:prstGeom prst="rect">
            <a:avLst/>
          </a:prstGeom>
        </p:spPr>
      </p:pic>
      <p:sp>
        <p:nvSpPr>
          <p:cNvPr id="7" name="TextBox 6">
            <a:extLst>
              <a:ext uri="{FF2B5EF4-FFF2-40B4-BE49-F238E27FC236}">
                <a16:creationId xmlns:a16="http://schemas.microsoft.com/office/drawing/2014/main" id="{CA1C68D2-FA7A-4C20-975A-F7A762549E50}"/>
              </a:ext>
            </a:extLst>
          </p:cNvPr>
          <p:cNvSpPr txBox="1"/>
          <p:nvPr/>
        </p:nvSpPr>
        <p:spPr>
          <a:xfrm>
            <a:off x="233037" y="1489850"/>
            <a:ext cx="1792587" cy="2769989"/>
          </a:xfrm>
          <a:prstGeom prst="rect">
            <a:avLst/>
          </a:prstGeom>
          <a:noFill/>
        </p:spPr>
        <p:txBody>
          <a:bodyPr wrap="square" rtlCol="0">
            <a:spAutoFit/>
          </a:bodyPr>
          <a:lstStyle/>
          <a:p>
            <a:pPr marL="171450" indent="-171450">
              <a:buFont typeface="Arial" panose="020B0604020202020204" pitchFamily="34" charset="0"/>
              <a:buChar char="•"/>
            </a:pPr>
            <a:r>
              <a:rPr lang="en-US" sz="900" b="1" dirty="0">
                <a:solidFill>
                  <a:schemeClr val="tx2"/>
                </a:solidFill>
                <a:latin typeface="Arial" pitchFamily="34" charset="0"/>
                <a:cs typeface="Arial" pitchFamily="34" charset="0"/>
              </a:rPr>
              <a:t>Based on the corresponding author affiliation details, the author sees the Gold only publishing Option. We make it clear that author receives a 15% discount on the APC for Gold OA upon validation</a:t>
            </a:r>
          </a:p>
          <a:p>
            <a:pPr marL="171450" indent="-171450">
              <a:buFont typeface="Arial" panose="020B0604020202020204" pitchFamily="34" charset="0"/>
              <a:buChar char="•"/>
            </a:pPr>
            <a:endParaRPr lang="en-US" sz="9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900" b="1" dirty="0">
                <a:solidFill>
                  <a:schemeClr val="tx2"/>
                </a:solidFill>
                <a:latin typeface="Arial" pitchFamily="34" charset="0"/>
                <a:cs typeface="Arial" pitchFamily="34" charset="0"/>
              </a:rPr>
              <a:t>If the librarian at the consortium rejects the author request in the Elsevier Platform, we make it clear that the author will receive a full price invoice</a:t>
            </a:r>
          </a:p>
          <a:p>
            <a:endParaRPr lang="en-US" sz="1000" b="1" dirty="0">
              <a:solidFill>
                <a:schemeClr val="tx2"/>
              </a:solidFill>
              <a:latin typeface="Arial" pitchFamily="34" charset="0"/>
              <a:cs typeface="Arial" pitchFamily="34" charset="0"/>
            </a:endParaRPr>
          </a:p>
          <a:p>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85116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9</a:t>
            </a:fld>
            <a:endParaRPr lang="nl-NL" dirty="0"/>
          </a:p>
        </p:txBody>
      </p:sp>
      <p:pic>
        <p:nvPicPr>
          <p:cNvPr id="5" name="Picture 4">
            <a:extLst>
              <a:ext uri="{FF2B5EF4-FFF2-40B4-BE49-F238E27FC236}">
                <a16:creationId xmlns:a16="http://schemas.microsoft.com/office/drawing/2014/main" id="{763FCFE8-753C-437E-B331-87BA334C5AEC}"/>
              </a:ext>
            </a:extLst>
          </p:cNvPr>
          <p:cNvPicPr>
            <a:picLocks noChangeAspect="1"/>
          </p:cNvPicPr>
          <p:nvPr/>
        </p:nvPicPr>
        <p:blipFill>
          <a:blip r:embed="rId2"/>
          <a:stretch>
            <a:fillRect/>
          </a:stretch>
        </p:blipFill>
        <p:spPr>
          <a:xfrm>
            <a:off x="0" y="0"/>
            <a:ext cx="9077498" cy="5143500"/>
          </a:xfrm>
          <a:prstGeom prst="rect">
            <a:avLst/>
          </a:prstGeom>
        </p:spPr>
      </p:pic>
      <p:sp>
        <p:nvSpPr>
          <p:cNvPr id="6" name="TextBox 5">
            <a:extLst>
              <a:ext uri="{FF2B5EF4-FFF2-40B4-BE49-F238E27FC236}">
                <a16:creationId xmlns:a16="http://schemas.microsoft.com/office/drawing/2014/main" id="{18766AD1-C67D-401D-970D-A652C2B6ED2C}"/>
              </a:ext>
            </a:extLst>
          </p:cNvPr>
          <p:cNvSpPr txBox="1"/>
          <p:nvPr/>
        </p:nvSpPr>
        <p:spPr>
          <a:xfrm>
            <a:off x="66502" y="2058577"/>
            <a:ext cx="1926628" cy="1446550"/>
          </a:xfrm>
          <a:prstGeom prst="rect">
            <a:avLst/>
          </a:prstGeom>
          <a:noFill/>
        </p:spPr>
        <p:txBody>
          <a:bodyPr wrap="square" rtlCol="0">
            <a:spAutoFit/>
          </a:bodyPr>
          <a:lstStyle/>
          <a:p>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Elsevier offers two CC licenses</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Author selects CC BY NC ND in this case</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16070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82E5A571DAF414A9592C30378476E91" ma:contentTypeVersion="49" ma:contentTypeDescription="Opprett et nytt dokument." ma:contentTypeScope="" ma:versionID="2b5ce5fcba76ce9b1b6a10d09f360c2f">
  <xsd:schema xmlns:xsd="http://www.w3.org/2001/XMLSchema" xmlns:xs="http://www.w3.org/2001/XMLSchema" xmlns:p="http://schemas.microsoft.com/office/2006/metadata/properties" xmlns:ns2="689de802-d8bd-42ff-ac62-c21d4f27f25e" xmlns:ns3="41b6089f-fd40-40f9-aa6e-3829ac65ff58" xmlns:ns4="867175d7-b237-4e04-bc13-502d35a55867" xmlns:ns5="01b79c5a-ad56-43a0-a351-8cb21f110a82" targetNamespace="http://schemas.microsoft.com/office/2006/metadata/properties" ma:root="true" ma:fieldsID="8597cb56b471383759695b796755f759" ns2:_="" ns3:_="" ns4:_="" ns5:_="">
    <xsd:import namespace="689de802-d8bd-42ff-ac62-c21d4f27f25e"/>
    <xsd:import namespace="41b6089f-fd40-40f9-aa6e-3829ac65ff58"/>
    <xsd:import namespace="867175d7-b237-4e04-bc13-502d35a55867"/>
    <xsd:import namespace="01b79c5a-ad56-43a0-a351-8cb21f110a8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4:MediaLengthInSeconds"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9de802-d8bd-42ff-ac62-c21d4f27f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b6089f-fd40-40f9-aa6e-3829ac65ff5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7175d7-b237-4e04-bc13-502d35a55867" elementFormDefault="qualified">
    <xsd:import namespace="http://schemas.microsoft.com/office/2006/documentManagement/types"/>
    <xsd:import namespace="http://schemas.microsoft.com/office/infopath/2007/PartnerControls"/>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65173101-48cc-4b99-979d-df9619f1bb1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b79c5a-ad56-43a0-a351-8cb21f110a82"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88a5711-5e9c-4226-b0a6-be117568b472}" ma:internalName="TaxCatchAll" ma:showField="CatchAllData" ma:web="01b79c5a-ad56-43a0-a351-8cb21f110a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1b79c5a-ad56-43a0-a351-8cb21f110a82" xsi:nil="true"/>
    <lcf76f155ced4ddcb4097134ff3c332f xmlns="867175d7-b237-4e04-bc13-502d35a5586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713810-24B2-4DD1-AFA1-0A14DCDDD996}"/>
</file>

<file path=customXml/itemProps2.xml><?xml version="1.0" encoding="utf-8"?>
<ds:datastoreItem xmlns:ds="http://schemas.openxmlformats.org/officeDocument/2006/customXml" ds:itemID="{BC185278-C2DA-4FD7-ACA2-0E6EB3523621}"/>
</file>

<file path=customXml/itemProps3.xml><?xml version="1.0" encoding="utf-8"?>
<ds:datastoreItem xmlns:ds="http://schemas.openxmlformats.org/officeDocument/2006/customXml" ds:itemID="{BB3F54D9-A9BE-4B55-BF4C-863FC05BCABD}"/>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540</Words>
  <Application>Microsoft Office PowerPoint</Application>
  <PresentationFormat>On-screen Show (16:9)</PresentationFormat>
  <Paragraphs>68</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Courier New</vt:lpstr>
      <vt:lpstr>Elsevier</vt:lpstr>
      <vt:lpstr>Publishing options: SIKT institution affiliated corresponding authors: Author receives 15% discount &amp; invoices the institution/funder of their choice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2018-07-23T12:36:44Z</cp:lastPrinted>
  <dcterms:created xsi:type="dcterms:W3CDTF">2018-05-29T20:11:58Z</dcterms:created>
  <dcterms:modified xsi:type="dcterms:W3CDTF">2022-02-25T10:09:17Z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9ac42a-3eb4-4074-b885-aea26bd6241e_Enabled">
    <vt:lpwstr>true</vt:lpwstr>
  </property>
  <property fmtid="{D5CDD505-2E9C-101B-9397-08002B2CF9AE}" pid="3" name="MSIP_Label_549ac42a-3eb4-4074-b885-aea26bd6241e_SetDate">
    <vt:lpwstr>2021-04-07T11:36:43Z</vt:lpwstr>
  </property>
  <property fmtid="{D5CDD505-2E9C-101B-9397-08002B2CF9AE}" pid="4" name="MSIP_Label_549ac42a-3eb4-4074-b885-aea26bd6241e_Method">
    <vt:lpwstr>Standard</vt:lpwstr>
  </property>
  <property fmtid="{D5CDD505-2E9C-101B-9397-08002B2CF9AE}" pid="5" name="MSIP_Label_549ac42a-3eb4-4074-b885-aea26bd6241e_Name">
    <vt:lpwstr>General Business</vt:lpwstr>
  </property>
  <property fmtid="{D5CDD505-2E9C-101B-9397-08002B2CF9AE}" pid="6" name="MSIP_Label_549ac42a-3eb4-4074-b885-aea26bd6241e_SiteId">
    <vt:lpwstr>9274ee3f-9425-4109-a27f-9fb15c10675d</vt:lpwstr>
  </property>
  <property fmtid="{D5CDD505-2E9C-101B-9397-08002B2CF9AE}" pid="7" name="MSIP_Label_549ac42a-3eb4-4074-b885-aea26bd6241e_ActionId">
    <vt:lpwstr>e5d28e7b-5058-421b-9dce-c7e1ac5003e1</vt:lpwstr>
  </property>
  <property fmtid="{D5CDD505-2E9C-101B-9397-08002B2CF9AE}" pid="8" name="MSIP_Label_549ac42a-3eb4-4074-b885-aea26bd6241e_ContentBits">
    <vt:lpwstr>0</vt:lpwstr>
  </property>
  <property fmtid="{D5CDD505-2E9C-101B-9397-08002B2CF9AE}" pid="9" name="ContentTypeId">
    <vt:lpwstr>0x010100E82E5A571DAF414A9592C30378476E91</vt:lpwstr>
  </property>
</Properties>
</file>