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0"/>
  </p:notesMasterIdLst>
  <p:sldIdLst>
    <p:sldId id="296" r:id="rId5"/>
    <p:sldId id="322" r:id="rId6"/>
    <p:sldId id="323" r:id="rId7"/>
    <p:sldId id="328" r:id="rId8"/>
    <p:sldId id="329" r:id="rId9"/>
    <p:sldId id="331" r:id="rId10"/>
    <p:sldId id="330" r:id="rId11"/>
    <p:sldId id="315" r:id="rId12"/>
    <p:sldId id="316" r:id="rId13"/>
    <p:sldId id="336" r:id="rId14"/>
    <p:sldId id="334" r:id="rId15"/>
    <p:sldId id="335" r:id="rId16"/>
    <p:sldId id="327" r:id="rId17"/>
    <p:sldId id="333" r:id="rId18"/>
    <p:sldId id="268"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9AA25-27A9-4522-89C9-189B32F13EB1}" v="195" dt="2022-02-25T10:09:36.327"/>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5810"/>
  </p:normalViewPr>
  <p:slideViewPr>
    <p:cSldViewPr snapToGrid="0" showGuides="1">
      <p:cViewPr varScale="1">
        <p:scale>
          <a:sx n="77" d="100"/>
          <a:sy n="77" d="100"/>
        </p:scale>
        <p:origin x="840" y="60"/>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25.02.2022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96501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agreementactivation@elsevier.com" TargetMode="External"/><Relationship Id="rId2" Type="http://schemas.openxmlformats.org/officeDocument/2006/relationships/hyperlink" Target="mailto:support@elsevier.com" TargetMode="External"/><Relationship Id="rId1" Type="http://schemas.openxmlformats.org/officeDocument/2006/relationships/slideLayout" Target="../slideLayouts/slideLayout9.xml"/><Relationship Id="rId4" Type="http://schemas.openxmlformats.org/officeDocument/2006/relationships/hyperlink" Target="https://service.elsevier.com/app/answers/detail/a_id/29789/supporthub/publishing/track/APN2ZgoIDv8a~RNiGvwa~yKgpv0qOS75Mv9e~zj~PP_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0"/>
            <a:ext cx="5619446" cy="1764899"/>
          </a:xfrm>
        </p:spPr>
        <p:txBody>
          <a:bodyPr>
            <a:normAutofit/>
          </a:bodyPr>
          <a:lstStyle/>
          <a:p>
            <a:r>
              <a:rPr lang="en-US" sz="2200" b="1" dirty="0"/>
              <a:t>Publishing options:</a:t>
            </a:r>
            <a:br>
              <a:rPr lang="en-US" sz="2200" b="1" dirty="0"/>
            </a:br>
            <a:r>
              <a:rPr lang="en-US" sz="2200" b="1" dirty="0"/>
              <a:t>SIKT institution affiliated corresponding authors: </a:t>
            </a:r>
            <a:r>
              <a:rPr lang="en-US" sz="2200" b="1" dirty="0">
                <a:solidFill>
                  <a:schemeClr val="accent2"/>
                </a:solidFill>
              </a:rPr>
              <a:t>Author receives full funding &amp; the institution receives the invoice with 15% discount</a:t>
            </a:r>
            <a:endParaRPr lang="en-US" dirty="0">
              <a:solidFill>
                <a:schemeClr val="accent2"/>
              </a:solidFill>
            </a:endParaRPr>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36B49199-6FB6-4926-91B9-91ED7C0FE6B9}"/>
              </a:ext>
            </a:extLst>
          </p:cNvPr>
          <p:cNvPicPr>
            <a:picLocks noChangeAspect="1"/>
          </p:cNvPicPr>
          <p:nvPr/>
        </p:nvPicPr>
        <p:blipFill>
          <a:blip r:embed="rId2"/>
          <a:stretch>
            <a:fillRect/>
          </a:stretch>
        </p:blipFill>
        <p:spPr>
          <a:xfrm>
            <a:off x="0" y="8313"/>
            <a:ext cx="9144000" cy="5079076"/>
          </a:xfrm>
          <a:prstGeom prst="rect">
            <a:avLst/>
          </a:prstGeom>
        </p:spPr>
      </p:pic>
      <p:sp>
        <p:nvSpPr>
          <p:cNvPr id="10" name="TextBox 9">
            <a:extLst>
              <a:ext uri="{FF2B5EF4-FFF2-40B4-BE49-F238E27FC236}">
                <a16:creationId xmlns:a16="http://schemas.microsoft.com/office/drawing/2014/main" id="{025CA747-F034-4826-B8B9-794019768FFE}"/>
              </a:ext>
            </a:extLst>
          </p:cNvPr>
          <p:cNvSpPr txBox="1"/>
          <p:nvPr/>
        </p:nvSpPr>
        <p:spPr>
          <a:xfrm>
            <a:off x="249688" y="2154115"/>
            <a:ext cx="20720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rPr>
              <a:t>Author selects the rights</a:t>
            </a:r>
          </a:p>
        </p:txBody>
      </p:sp>
    </p:spTree>
    <p:extLst>
      <p:ext uri="{BB962C8B-B14F-4D97-AF65-F5344CB8AC3E}">
        <p14:creationId xmlns:p14="http://schemas.microsoft.com/office/powerpoint/2010/main" val="29622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B5EB5807-25C7-4C57-9D51-FEE6DA544209}"/>
              </a:ext>
            </a:extLst>
          </p:cNvPr>
          <p:cNvPicPr>
            <a:picLocks noChangeAspect="1"/>
          </p:cNvPicPr>
          <p:nvPr/>
        </p:nvPicPr>
        <p:blipFill>
          <a:blip r:embed="rId2"/>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6C1588AF-EB0A-4FE1-94E1-D52D17F5EFCE}"/>
              </a:ext>
            </a:extLst>
          </p:cNvPr>
          <p:cNvSpPr txBox="1"/>
          <p:nvPr/>
        </p:nvSpPr>
        <p:spPr>
          <a:xfrm>
            <a:off x="169172" y="1971586"/>
            <a:ext cx="207207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rPr>
              <a:t>System presents author with the Journal License Publishing Agreement</a:t>
            </a:r>
          </a:p>
        </p:txBody>
      </p:sp>
    </p:spTree>
    <p:extLst>
      <p:ext uri="{BB962C8B-B14F-4D97-AF65-F5344CB8AC3E}">
        <p14:creationId xmlns:p14="http://schemas.microsoft.com/office/powerpoint/2010/main" val="26539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5C950CAF-75B2-4D19-B064-C981F5A45343}"/>
              </a:ext>
            </a:extLst>
          </p:cNvPr>
          <p:cNvPicPr>
            <a:picLocks noChangeAspect="1"/>
          </p:cNvPicPr>
          <p:nvPr/>
        </p:nvPicPr>
        <p:blipFill>
          <a:blip r:embed="rId2"/>
          <a:stretch>
            <a:fillRect/>
          </a:stretch>
        </p:blipFill>
        <p:spPr>
          <a:xfrm>
            <a:off x="0" y="0"/>
            <a:ext cx="9143999" cy="5143500"/>
          </a:xfrm>
          <a:prstGeom prst="rect">
            <a:avLst/>
          </a:prstGeom>
        </p:spPr>
      </p:pic>
      <p:sp>
        <p:nvSpPr>
          <p:cNvPr id="6" name="TextBox 5">
            <a:extLst>
              <a:ext uri="{FF2B5EF4-FFF2-40B4-BE49-F238E27FC236}">
                <a16:creationId xmlns:a16="http://schemas.microsoft.com/office/drawing/2014/main" id="{1765DEDC-9CC9-47BF-99D6-089A2A24F59F}"/>
              </a:ext>
            </a:extLst>
          </p:cNvPr>
          <p:cNvSpPr txBox="1"/>
          <p:nvPr/>
        </p:nvSpPr>
        <p:spPr>
          <a:xfrm>
            <a:off x="362571" y="1706001"/>
            <a:ext cx="157911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rPr>
              <a:t>Author agrees to the Journal License Publishing Agreement</a:t>
            </a:r>
          </a:p>
        </p:txBody>
      </p:sp>
    </p:spTree>
    <p:extLst>
      <p:ext uri="{BB962C8B-B14F-4D97-AF65-F5344CB8AC3E}">
        <p14:creationId xmlns:p14="http://schemas.microsoft.com/office/powerpoint/2010/main" val="25055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13</a:t>
            </a:fld>
            <a:endParaRPr lang="nl-NL" dirty="0"/>
          </a:p>
        </p:txBody>
      </p:sp>
      <p:pic>
        <p:nvPicPr>
          <p:cNvPr id="10" name="Picture 9">
            <a:extLst>
              <a:ext uri="{FF2B5EF4-FFF2-40B4-BE49-F238E27FC236}">
                <a16:creationId xmlns:a16="http://schemas.microsoft.com/office/drawing/2014/main" id="{CF01FA54-85EC-434C-B7EB-76F106205F88}"/>
              </a:ext>
            </a:extLst>
          </p:cNvPr>
          <p:cNvPicPr>
            <a:picLocks noChangeAspect="1"/>
          </p:cNvPicPr>
          <p:nvPr/>
        </p:nvPicPr>
        <p:blipFill>
          <a:blip r:embed="rId2"/>
          <a:stretch>
            <a:fillRect/>
          </a:stretch>
        </p:blipFill>
        <p:spPr>
          <a:xfrm>
            <a:off x="5132933" y="111420"/>
            <a:ext cx="610203" cy="115260"/>
          </a:xfrm>
          <a:prstGeom prst="rect">
            <a:avLst/>
          </a:prstGeom>
        </p:spPr>
      </p:pic>
      <p:pic>
        <p:nvPicPr>
          <p:cNvPr id="4" name="Picture 3">
            <a:extLst>
              <a:ext uri="{FF2B5EF4-FFF2-40B4-BE49-F238E27FC236}">
                <a16:creationId xmlns:a16="http://schemas.microsoft.com/office/drawing/2014/main" id="{6BD045B6-03AB-4FC0-B438-41118A05421A}"/>
              </a:ext>
            </a:extLst>
          </p:cNvPr>
          <p:cNvPicPr>
            <a:picLocks noChangeAspect="1"/>
          </p:cNvPicPr>
          <p:nvPr/>
        </p:nvPicPr>
        <p:blipFill>
          <a:blip r:embed="rId3"/>
          <a:stretch>
            <a:fillRect/>
          </a:stretch>
        </p:blipFill>
        <p:spPr>
          <a:xfrm>
            <a:off x="-66502" y="0"/>
            <a:ext cx="9210501" cy="5143500"/>
          </a:xfrm>
          <a:prstGeom prst="rect">
            <a:avLst/>
          </a:prstGeom>
        </p:spPr>
      </p:pic>
      <p:sp>
        <p:nvSpPr>
          <p:cNvPr id="11" name="TextBox 10">
            <a:extLst>
              <a:ext uri="{FF2B5EF4-FFF2-40B4-BE49-F238E27FC236}">
                <a16:creationId xmlns:a16="http://schemas.microsoft.com/office/drawing/2014/main" id="{AA90BB58-03EF-4117-91A4-93766F7BBCDF}"/>
              </a:ext>
            </a:extLst>
          </p:cNvPr>
          <p:cNvSpPr txBox="1"/>
          <p:nvPr/>
        </p:nvSpPr>
        <p:spPr>
          <a:xfrm>
            <a:off x="0" y="1277430"/>
            <a:ext cx="1954634" cy="3154710"/>
          </a:xfrm>
          <a:prstGeom prst="rect">
            <a:avLst/>
          </a:prstGeom>
          <a:noFill/>
        </p:spPr>
        <p:txBody>
          <a:bodyPr wrap="square" rtlCol="0">
            <a:spAutoFit/>
          </a:bodyPr>
          <a:lstStyle/>
          <a:p>
            <a:r>
              <a:rPr lang="en-US" sz="900" b="1" dirty="0">
                <a:solidFill>
                  <a:schemeClr val="tx2"/>
                </a:solidFill>
                <a:latin typeface="+mj-lt"/>
                <a:cs typeface="Calibri" panose="020F0502020204030204" pitchFamily="34" charset="0"/>
              </a:rPr>
              <a:t>Once the author clicks on order and pay:</a:t>
            </a:r>
          </a:p>
          <a:p>
            <a:pPr marL="171450" indent="-171450">
              <a:buFont typeface="Arial" panose="020B0604020202020204" pitchFamily="34" charset="0"/>
              <a:buChar char="•"/>
            </a:pPr>
            <a:endParaRPr lang="en-US" sz="900" b="1" dirty="0">
              <a:solidFill>
                <a:schemeClr val="tx2"/>
              </a:solidFill>
              <a:latin typeface="+mj-lt"/>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latin typeface="+mj-lt"/>
                <a:cs typeface="Calibri" panose="020F0502020204030204" pitchFamily="34" charset="0"/>
              </a:rPr>
              <a:t>Corresponding author and coauthors receive a copy of summary via email</a:t>
            </a:r>
          </a:p>
          <a:p>
            <a:endParaRPr lang="en-US" sz="900" b="1" dirty="0">
              <a:solidFill>
                <a:schemeClr val="tx2"/>
              </a:solidFill>
              <a:latin typeface="+mj-lt"/>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latin typeface="+mj-lt"/>
                <a:cs typeface="Calibri" panose="020F0502020204030204" pitchFamily="34" charset="0"/>
              </a:rPr>
              <a:t> Librarian at the institute will receive a notification for validation within 48 hours who then has 3 weeks to validate the request</a:t>
            </a:r>
          </a:p>
          <a:p>
            <a:pPr marL="171450" indent="-171450">
              <a:buFont typeface="Arial" panose="020B0604020202020204" pitchFamily="34" charset="0"/>
              <a:buChar char="•"/>
            </a:pPr>
            <a:endParaRPr lang="en-US" sz="900" b="1" dirty="0">
              <a:solidFill>
                <a:schemeClr val="tx2"/>
              </a:solidFill>
              <a:latin typeface="+mj-lt"/>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latin typeface="+mj-lt"/>
                <a:cs typeface="Calibri" panose="020F0502020204030204" pitchFamily="34" charset="0"/>
              </a:rPr>
              <a:t>If the librarian approves the request, the institution will receive the invoice with 15% discount on the APC</a:t>
            </a:r>
          </a:p>
          <a:p>
            <a:pPr marL="171450" indent="-171450">
              <a:buFont typeface="Arial" panose="020B0604020202020204" pitchFamily="34" charset="0"/>
              <a:buChar char="•"/>
            </a:pPr>
            <a:endParaRPr lang="en-US" sz="900" b="1" dirty="0">
              <a:solidFill>
                <a:schemeClr val="tx2"/>
              </a:solidFill>
              <a:latin typeface="+mj-lt"/>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cs typeface="Calibri" panose="020F0502020204030204" pitchFamily="34" charset="0"/>
              </a:rPr>
              <a:t>If the librarian rejects the request, the author will receive the full price invoice</a:t>
            </a:r>
          </a:p>
          <a:p>
            <a:endParaRPr lang="en-US" sz="1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726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a:xfrm>
            <a:off x="6207830" y="4571688"/>
            <a:ext cx="2057400" cy="162000"/>
          </a:xfrm>
        </p:spPr>
        <p:txBody>
          <a:bodyPr/>
          <a:lstStyle/>
          <a:p>
            <a:fld id="{82F89014-7F8D-47C1-8D79-17A715C9D2BB}" type="slidenum">
              <a:rPr lang="nl-NL" smtClean="0"/>
              <a:pPr/>
              <a:t>14</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6" name="Rectangle 5">
            <a:extLst>
              <a:ext uri="{FF2B5EF4-FFF2-40B4-BE49-F238E27FC236}">
                <a16:creationId xmlns:a16="http://schemas.microsoft.com/office/drawing/2014/main" id="{90521206-13C4-4A5D-B942-B49DBB5C3CDE}"/>
              </a:ext>
            </a:extLst>
          </p:cNvPr>
          <p:cNvSpPr/>
          <p:nvPr/>
        </p:nvSpPr>
        <p:spPr>
          <a:xfrm>
            <a:off x="2650992" y="266375"/>
            <a:ext cx="3929281" cy="369332"/>
          </a:xfrm>
          <a:prstGeom prst="rect">
            <a:avLst/>
          </a:prstGeom>
        </p:spPr>
        <p:txBody>
          <a:bodyPr wrap="none">
            <a:spAutoFit/>
          </a:bodyPr>
          <a:lstStyle/>
          <a:p>
            <a:r>
              <a:rPr lang="en-US" b="1" dirty="0">
                <a:solidFill>
                  <a:schemeClr val="accent2"/>
                </a:solidFill>
              </a:rPr>
              <a:t>Support for authors and librarians</a:t>
            </a:r>
            <a:endParaRPr lang="en-GB" dirty="0">
              <a:solidFill>
                <a:schemeClr val="accent2"/>
              </a:solidFill>
            </a:endParaRPr>
          </a:p>
        </p:txBody>
      </p:sp>
      <p:sp>
        <p:nvSpPr>
          <p:cNvPr id="7" name="Rectangle 6">
            <a:extLst>
              <a:ext uri="{FF2B5EF4-FFF2-40B4-BE49-F238E27FC236}">
                <a16:creationId xmlns:a16="http://schemas.microsoft.com/office/drawing/2014/main" id="{11611821-22D6-41A8-8A36-B3E3CEFE171E}"/>
              </a:ext>
            </a:extLst>
          </p:cNvPr>
          <p:cNvSpPr/>
          <p:nvPr/>
        </p:nvSpPr>
        <p:spPr>
          <a:xfrm>
            <a:off x="488434" y="918446"/>
            <a:ext cx="7876452" cy="3139321"/>
          </a:xfrm>
          <a:prstGeom prst="rect">
            <a:avLst/>
          </a:prstGeom>
        </p:spPr>
        <p:txBody>
          <a:bodyPr wrap="square">
            <a:spAutoFit/>
          </a:bodyPr>
          <a:lstStyle/>
          <a:p>
            <a:pPr marL="285750" lvl="0" indent="-285750">
              <a:buFontTx/>
              <a:buChar char="-"/>
            </a:pPr>
            <a:r>
              <a:rPr lang="en-GB" dirty="0"/>
              <a:t>Author queries – </a:t>
            </a:r>
            <a:r>
              <a:rPr lang="en-GB" dirty="0">
                <a:hlinkClick r:id="rId2"/>
              </a:rPr>
              <a:t>support@elsevier.com</a:t>
            </a:r>
            <a:endParaRPr lang="en-GB" dirty="0"/>
          </a:p>
          <a:p>
            <a:pPr marL="285750" lvl="0" indent="-285750">
              <a:buFontTx/>
              <a:buChar char="-"/>
            </a:pPr>
            <a:endParaRPr lang="en-GB" dirty="0"/>
          </a:p>
          <a:p>
            <a:pPr marL="285750" lvl="0" indent="-285750">
              <a:buFontTx/>
              <a:buChar char="-"/>
            </a:pPr>
            <a:r>
              <a:rPr lang="en-GB" dirty="0"/>
              <a:t>Librarian queries, EOAP account set up or changes – </a:t>
            </a:r>
            <a:r>
              <a:rPr lang="en-GB" dirty="0">
                <a:hlinkClick r:id="rId3"/>
              </a:rPr>
              <a:t>agreementactivation@elsevier.com</a:t>
            </a:r>
            <a:r>
              <a:rPr lang="en-GB" dirty="0"/>
              <a:t> </a:t>
            </a:r>
          </a:p>
          <a:p>
            <a:pPr marL="285750" lvl="0" indent="-285750">
              <a:buFontTx/>
              <a:buChar char="-"/>
            </a:pPr>
            <a:endParaRPr lang="en-GB" dirty="0"/>
          </a:p>
          <a:p>
            <a:pPr marL="285750" lvl="0" indent="-285750">
              <a:buFontTx/>
              <a:buChar char="-"/>
            </a:pPr>
            <a:r>
              <a:rPr lang="en-GB" dirty="0"/>
              <a:t>Author journey videos: </a:t>
            </a:r>
            <a:r>
              <a:rPr lang="en-GB" dirty="0">
                <a:hlinkClick r:id="rId4"/>
              </a:rPr>
              <a:t>https://service.elsevier.com/app/answers/detail/a_id/29789/supporthub/publishing/track/APN2ZgoIDv8a~RNiGvwa~yKgpv0qOS75Mv9e~zj~PP_X/</a:t>
            </a:r>
            <a:endParaRPr lang="en-GB" dirty="0"/>
          </a:p>
          <a:p>
            <a:pPr marL="285750" lvl="0" indent="-285750">
              <a:buFontTx/>
              <a:buChar char="-"/>
            </a:pPr>
            <a:endParaRPr lang="en-GB" dirty="0"/>
          </a:p>
          <a:p>
            <a:pPr marL="285750" lvl="0" indent="-285750">
              <a:buFontTx/>
              <a:buChar char="-"/>
            </a:pPr>
            <a:endParaRPr lang="en-GB" dirty="0"/>
          </a:p>
        </p:txBody>
      </p:sp>
    </p:spTree>
    <p:extLst>
      <p:ext uri="{BB962C8B-B14F-4D97-AF65-F5344CB8AC3E}">
        <p14:creationId xmlns:p14="http://schemas.microsoft.com/office/powerpoint/2010/main" val="27014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a:xfrm>
            <a:off x="6541074" y="4780428"/>
            <a:ext cx="2057400" cy="162000"/>
          </a:xfrm>
        </p:spPr>
        <p:txBody>
          <a:bodyPr/>
          <a:lstStyle/>
          <a:p>
            <a:fld id="{82F89014-7F8D-47C1-8D79-17A715C9D2BB}" type="slidenum">
              <a:rPr lang="nl-NL" smtClean="0"/>
              <a:pPr/>
              <a:t>2</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215152"/>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4" name="Rectangle 3">
            <a:extLst>
              <a:ext uri="{FF2B5EF4-FFF2-40B4-BE49-F238E27FC236}">
                <a16:creationId xmlns:a16="http://schemas.microsoft.com/office/drawing/2014/main" id="{1BF2C718-598C-4DFC-8039-FAF871E2E178}"/>
              </a:ext>
            </a:extLst>
          </p:cNvPr>
          <p:cNvSpPr/>
          <p:nvPr/>
        </p:nvSpPr>
        <p:spPr>
          <a:xfrm>
            <a:off x="412808" y="416860"/>
            <a:ext cx="7876452" cy="2308324"/>
          </a:xfrm>
          <a:prstGeom prst="rect">
            <a:avLst/>
          </a:prstGeom>
        </p:spPr>
        <p:txBody>
          <a:bodyPr wrap="square">
            <a:spAutoFit/>
          </a:bodyPr>
          <a:lstStyle/>
          <a:p>
            <a:pPr marL="342900" indent="-342900">
              <a:buAutoNum type="arabicPeriod"/>
            </a:pPr>
            <a:r>
              <a:rPr lang="en-GB" b="1" dirty="0"/>
              <a:t>How do we determine eligibility of the article for the SIKT agreement?</a:t>
            </a:r>
          </a:p>
          <a:p>
            <a:endParaRPr lang="en-GB" dirty="0"/>
          </a:p>
          <a:p>
            <a:pPr marL="285750" indent="-285750">
              <a:buFont typeface="Arial" panose="020B0604020202020204" pitchFamily="34" charset="0"/>
              <a:buChar char="•"/>
            </a:pPr>
            <a:r>
              <a:rPr lang="en-GB" dirty="0"/>
              <a:t>The acceptance date of the article should be on or after the start date of the agreement</a:t>
            </a:r>
          </a:p>
          <a:p>
            <a:pPr marL="285750" indent="-285750">
              <a:buFont typeface="Arial" panose="020B0604020202020204" pitchFamily="34" charset="0"/>
              <a:buChar char="•"/>
            </a:pPr>
            <a:r>
              <a:rPr lang="en-GB" dirty="0"/>
              <a:t>The corresponding author must be affiliated with the participating institutions</a:t>
            </a:r>
          </a:p>
          <a:p>
            <a:pPr marL="285750" indent="-285750">
              <a:buFont typeface="Arial" panose="020B0604020202020204" pitchFamily="34" charset="0"/>
              <a:buChar char="•"/>
            </a:pPr>
            <a:r>
              <a:rPr lang="en-GB" dirty="0"/>
              <a:t>The article must be from a participating journal</a:t>
            </a:r>
          </a:p>
        </p:txBody>
      </p:sp>
      <p:sp>
        <p:nvSpPr>
          <p:cNvPr id="6" name="Rectangle 5">
            <a:extLst>
              <a:ext uri="{FF2B5EF4-FFF2-40B4-BE49-F238E27FC236}">
                <a16:creationId xmlns:a16="http://schemas.microsoft.com/office/drawing/2014/main" id="{90521206-13C4-4A5D-B942-B49DBB5C3CDE}"/>
              </a:ext>
            </a:extLst>
          </p:cNvPr>
          <p:cNvSpPr/>
          <p:nvPr/>
        </p:nvSpPr>
        <p:spPr>
          <a:xfrm>
            <a:off x="3380256" y="39132"/>
            <a:ext cx="1941557" cy="369332"/>
          </a:xfrm>
          <a:prstGeom prst="rect">
            <a:avLst/>
          </a:prstGeom>
        </p:spPr>
        <p:txBody>
          <a:bodyPr wrap="none">
            <a:spAutoFit/>
          </a:bodyPr>
          <a:lstStyle/>
          <a:p>
            <a:r>
              <a:rPr lang="en-US" b="1" dirty="0">
                <a:solidFill>
                  <a:schemeClr val="accent2"/>
                </a:solidFill>
              </a:rPr>
              <a:t>Key information</a:t>
            </a:r>
            <a:endParaRPr lang="en-GB" dirty="0">
              <a:solidFill>
                <a:schemeClr val="accent2"/>
              </a:solidFill>
            </a:endParaRPr>
          </a:p>
        </p:txBody>
      </p:sp>
    </p:spTree>
    <p:extLst>
      <p:ext uri="{BB962C8B-B14F-4D97-AF65-F5344CB8AC3E}">
        <p14:creationId xmlns:p14="http://schemas.microsoft.com/office/powerpoint/2010/main" val="39899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6" name="Rectangle 5">
            <a:extLst>
              <a:ext uri="{FF2B5EF4-FFF2-40B4-BE49-F238E27FC236}">
                <a16:creationId xmlns:a16="http://schemas.microsoft.com/office/drawing/2014/main" id="{90521206-13C4-4A5D-B942-B49DBB5C3CDE}"/>
              </a:ext>
            </a:extLst>
          </p:cNvPr>
          <p:cNvSpPr/>
          <p:nvPr/>
        </p:nvSpPr>
        <p:spPr>
          <a:xfrm>
            <a:off x="3380256" y="215864"/>
            <a:ext cx="1941557" cy="369332"/>
          </a:xfrm>
          <a:prstGeom prst="rect">
            <a:avLst/>
          </a:prstGeom>
        </p:spPr>
        <p:txBody>
          <a:bodyPr wrap="none">
            <a:spAutoFit/>
          </a:bodyPr>
          <a:lstStyle/>
          <a:p>
            <a:r>
              <a:rPr lang="en-US" b="1" dirty="0">
                <a:solidFill>
                  <a:schemeClr val="accent2"/>
                </a:solidFill>
              </a:rPr>
              <a:t>Key information</a:t>
            </a:r>
            <a:endParaRPr lang="en-GB" dirty="0">
              <a:solidFill>
                <a:schemeClr val="accent2"/>
              </a:solidFill>
            </a:endParaRPr>
          </a:p>
        </p:txBody>
      </p:sp>
      <p:sp>
        <p:nvSpPr>
          <p:cNvPr id="8" name="Rectangle 7">
            <a:extLst>
              <a:ext uri="{FF2B5EF4-FFF2-40B4-BE49-F238E27FC236}">
                <a16:creationId xmlns:a16="http://schemas.microsoft.com/office/drawing/2014/main" id="{3181283D-4A1F-4ED6-86E8-BB537A62CA39}"/>
              </a:ext>
            </a:extLst>
          </p:cNvPr>
          <p:cNvSpPr/>
          <p:nvPr/>
        </p:nvSpPr>
        <p:spPr>
          <a:xfrm>
            <a:off x="489648" y="853640"/>
            <a:ext cx="8078090" cy="3416320"/>
          </a:xfrm>
          <a:prstGeom prst="rect">
            <a:avLst/>
          </a:prstGeom>
        </p:spPr>
        <p:txBody>
          <a:bodyPr wrap="square">
            <a:spAutoFit/>
          </a:bodyPr>
          <a:lstStyle/>
          <a:p>
            <a:pPr lvl="0"/>
            <a:r>
              <a:rPr lang="en-GB" dirty="0"/>
              <a:t>2</a:t>
            </a:r>
            <a:r>
              <a:rPr lang="en-GB" b="1" dirty="0"/>
              <a:t>. Role of the institutional librarian in the Elsevier OA Platform (EOAP)</a:t>
            </a:r>
          </a:p>
          <a:p>
            <a:pPr lvl="0"/>
            <a:endParaRPr lang="en-GB" dirty="0"/>
          </a:p>
          <a:p>
            <a:pPr marL="285750" lvl="0" indent="-285750">
              <a:buFont typeface="Arial" panose="020B0604020202020204" pitchFamily="34" charset="0"/>
              <a:buChar char="•"/>
            </a:pPr>
            <a:r>
              <a:rPr lang="en-GB" dirty="0"/>
              <a:t>By the time the article is in your EOAP, we have published the first version of the article in ScienceDirect (within 48 hours of acceptance)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You therefore do not approve the publication of the article, you validate whether the corresponding author will receive full funding under the agreement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As a librarian, you have full rights to decide whether the author is eligible for the agreement</a:t>
            </a:r>
          </a:p>
          <a:p>
            <a:pPr lvl="0"/>
            <a:endParaRPr lang="en-GB" dirty="0"/>
          </a:p>
        </p:txBody>
      </p:sp>
    </p:spTree>
    <p:extLst>
      <p:ext uri="{BB962C8B-B14F-4D97-AF65-F5344CB8AC3E}">
        <p14:creationId xmlns:p14="http://schemas.microsoft.com/office/powerpoint/2010/main" val="8497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1C815688-B11A-464E-9FB0-6509ADFE663E}"/>
              </a:ext>
            </a:extLst>
          </p:cNvPr>
          <p:cNvPicPr>
            <a:picLocks noChangeAspect="1"/>
          </p:cNvPicPr>
          <p:nvPr/>
        </p:nvPicPr>
        <p:blipFill>
          <a:blip r:embed="rId2"/>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1CDA66FC-94BA-4D53-8BB3-E197F74BA945}"/>
              </a:ext>
            </a:extLst>
          </p:cNvPr>
          <p:cNvSpPr txBox="1"/>
          <p:nvPr/>
        </p:nvSpPr>
        <p:spPr>
          <a:xfrm>
            <a:off x="71728" y="1703783"/>
            <a:ext cx="1761688" cy="2462213"/>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Authors clicks on the ‘Complete the Rights and Access information 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859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747255FC-7787-49A9-B144-121D6937E877}"/>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088708F0-CE23-4751-B4CE-02B022377B18}"/>
              </a:ext>
            </a:extLst>
          </p:cNvPr>
          <p:cNvSpPr txBox="1"/>
          <p:nvPr/>
        </p:nvSpPr>
        <p:spPr>
          <a:xfrm>
            <a:off x="76935" y="1933113"/>
            <a:ext cx="1761688" cy="1277273"/>
          </a:xfrm>
          <a:prstGeom prst="rect">
            <a:avLst/>
          </a:prstGeom>
          <a:noFill/>
        </p:spPr>
        <p:txBody>
          <a:bodyPr wrap="square" rtlCol="0">
            <a:spAutoFit/>
          </a:bodyPr>
          <a:lstStyle/>
          <a:p>
            <a:pPr algn="ctr">
              <a:defRPr/>
            </a:pPr>
            <a:r>
              <a:rPr lang="en-US" sz="1100" b="1" dirty="0">
                <a:solidFill>
                  <a:srgbClr val="FF6C00"/>
                </a:solidFill>
                <a:latin typeface="Arial" pitchFamily="34" charset="0"/>
                <a:cs typeface="Arial" pitchFamily="34" charset="0"/>
              </a:rPr>
              <a:t>Corresponding author selects his/her affiliation details which we use to identify the authors and match them to the SIKT agreement</a:t>
            </a:r>
          </a:p>
        </p:txBody>
      </p:sp>
    </p:spTree>
    <p:extLst>
      <p:ext uri="{BB962C8B-B14F-4D97-AF65-F5344CB8AC3E}">
        <p14:creationId xmlns:p14="http://schemas.microsoft.com/office/powerpoint/2010/main" val="41359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4C7E1C43-7A87-47F3-8B20-25A22E14562D}"/>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061C7517-EAF7-4046-A1C6-AC005D196410}"/>
              </a:ext>
            </a:extLst>
          </p:cNvPr>
          <p:cNvSpPr txBox="1"/>
          <p:nvPr/>
        </p:nvSpPr>
        <p:spPr>
          <a:xfrm>
            <a:off x="192315" y="2350470"/>
            <a:ext cx="176168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rPr>
              <a:t>Corresponding author  also adds the co-author affiliation details</a:t>
            </a:r>
          </a:p>
        </p:txBody>
      </p:sp>
    </p:spTree>
    <p:extLst>
      <p:ext uri="{BB962C8B-B14F-4D97-AF65-F5344CB8AC3E}">
        <p14:creationId xmlns:p14="http://schemas.microsoft.com/office/powerpoint/2010/main" val="31451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135092F1-8BBC-4D99-89D0-B8B0755BA0F2}"/>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18375540-AA89-41BA-8428-2C5399654C4F}"/>
              </a:ext>
            </a:extLst>
          </p:cNvPr>
          <p:cNvSpPr txBox="1"/>
          <p:nvPr/>
        </p:nvSpPr>
        <p:spPr>
          <a:xfrm>
            <a:off x="142207" y="2204978"/>
            <a:ext cx="207207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rPr>
              <a:t>Author can add the Funder details. Funder can be the affiliated institute or a different one. In this case Milliman, United States is the Funder</a:t>
            </a:r>
          </a:p>
        </p:txBody>
      </p:sp>
    </p:spTree>
    <p:extLst>
      <p:ext uri="{BB962C8B-B14F-4D97-AF65-F5344CB8AC3E}">
        <p14:creationId xmlns:p14="http://schemas.microsoft.com/office/powerpoint/2010/main" val="10270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3" name="Picture 2">
            <a:extLst>
              <a:ext uri="{FF2B5EF4-FFF2-40B4-BE49-F238E27FC236}">
                <a16:creationId xmlns:a16="http://schemas.microsoft.com/office/drawing/2014/main" id="{38FDDE3D-F9DD-44E8-AF53-B8825F590350}"/>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12D1A89D-17EB-4C7F-AC34-21F3EF549279}"/>
              </a:ext>
            </a:extLst>
          </p:cNvPr>
          <p:cNvSpPr txBox="1"/>
          <p:nvPr/>
        </p:nvSpPr>
        <p:spPr>
          <a:xfrm>
            <a:off x="0" y="1468970"/>
            <a:ext cx="1792587" cy="2908489"/>
          </a:xfrm>
          <a:prstGeom prst="rect">
            <a:avLst/>
          </a:prstGeom>
          <a:noFill/>
        </p:spPr>
        <p:txBody>
          <a:bodyPr wrap="square" rtlCol="0">
            <a:spAutoFit/>
          </a:bodyPr>
          <a:lstStyle/>
          <a:p>
            <a:pPr marL="171450" indent="-171450">
              <a:buFont typeface="Arial" panose="020B0604020202020204" pitchFamily="34" charset="0"/>
              <a:buChar char="•"/>
            </a:pPr>
            <a:r>
              <a:rPr lang="en-US" sz="900" b="1" dirty="0">
                <a:solidFill>
                  <a:schemeClr val="tx2"/>
                </a:solidFill>
                <a:latin typeface="Arial" pitchFamily="34" charset="0"/>
                <a:cs typeface="Arial" pitchFamily="34" charset="0"/>
              </a:rPr>
              <a:t>Based on the corresponding author affiliation details, the author sees the Gold only Publishing Options. author receives a full discount APC for Gold OA upon validation and institution will pay the APC.</a:t>
            </a:r>
          </a:p>
          <a:p>
            <a:pPr marL="171450" indent="-171450">
              <a:buFont typeface="Arial" panose="020B0604020202020204" pitchFamily="34" charset="0"/>
              <a:buChar char="•"/>
            </a:pPr>
            <a:endParaRPr lang="en-US" sz="9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900" b="1" dirty="0">
                <a:solidFill>
                  <a:schemeClr val="tx2"/>
                </a:solidFill>
                <a:latin typeface="Arial" pitchFamily="34" charset="0"/>
                <a:cs typeface="Arial" pitchFamily="34" charset="0"/>
              </a:rPr>
              <a:t>If the librarian at the consortium rejects the author request in the Elsevier Platform, we make it clear that the author will receive a full price invoice.</a:t>
            </a:r>
          </a:p>
          <a:p>
            <a:endParaRPr lang="en-US" sz="1000" b="1" dirty="0">
              <a:solidFill>
                <a:schemeClr val="tx2"/>
              </a:solidFill>
              <a:latin typeface="Arial" pitchFamily="34" charset="0"/>
              <a:cs typeface="Arial" pitchFamily="34" charset="0"/>
            </a:endParaRP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2" name="Picture 1">
            <a:extLst>
              <a:ext uri="{FF2B5EF4-FFF2-40B4-BE49-F238E27FC236}">
                <a16:creationId xmlns:a16="http://schemas.microsoft.com/office/drawing/2014/main" id="{00A44932-4DBB-4C19-82B7-81F6BF61A488}"/>
              </a:ext>
            </a:extLst>
          </p:cNvPr>
          <p:cNvPicPr>
            <a:picLocks noChangeAspect="1"/>
          </p:cNvPicPr>
          <p:nvPr/>
        </p:nvPicPr>
        <p:blipFill>
          <a:blip r:embed="rId2"/>
          <a:stretch>
            <a:fillRect/>
          </a:stretch>
        </p:blipFill>
        <p:spPr>
          <a:xfrm>
            <a:off x="0" y="0"/>
            <a:ext cx="9077498" cy="5143500"/>
          </a:xfrm>
          <a:prstGeom prst="rect">
            <a:avLst/>
          </a:prstGeom>
        </p:spPr>
      </p:pic>
      <p:sp>
        <p:nvSpPr>
          <p:cNvPr id="6" name="TextBox 5">
            <a:extLst>
              <a:ext uri="{FF2B5EF4-FFF2-40B4-BE49-F238E27FC236}">
                <a16:creationId xmlns:a16="http://schemas.microsoft.com/office/drawing/2014/main" id="{99B69B31-CFDC-47CC-82FF-E4F13855647F}"/>
              </a:ext>
            </a:extLst>
          </p:cNvPr>
          <p:cNvSpPr txBox="1"/>
          <p:nvPr/>
        </p:nvSpPr>
        <p:spPr>
          <a:xfrm>
            <a:off x="172834" y="1933886"/>
            <a:ext cx="1926628" cy="1446550"/>
          </a:xfrm>
          <a:prstGeom prst="rect">
            <a:avLst/>
          </a:prstGeom>
          <a:noFill/>
        </p:spPr>
        <p:txBody>
          <a:bodyPr wrap="square" rtlCol="0">
            <a:spAutoFit/>
          </a:bodyPr>
          <a:lstStyle/>
          <a:p>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Elsevier offers two CC licenses</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Author selects CC BY NC ND in this case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b79c5a-ad56-43a0-a351-8cb21f110a82" xsi:nil="true"/>
    <lcf76f155ced4ddcb4097134ff3c332f xmlns="867175d7-b237-4e04-bc13-502d35a5586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82E5A571DAF414A9592C30378476E91" ma:contentTypeVersion="49" ma:contentTypeDescription="Opprett et nytt dokument." ma:contentTypeScope="" ma:versionID="2b5ce5fcba76ce9b1b6a10d09f360c2f">
  <xsd:schema xmlns:xsd="http://www.w3.org/2001/XMLSchema" xmlns:xs="http://www.w3.org/2001/XMLSchema" xmlns:p="http://schemas.microsoft.com/office/2006/metadata/properties" xmlns:ns2="689de802-d8bd-42ff-ac62-c21d4f27f25e" xmlns:ns3="41b6089f-fd40-40f9-aa6e-3829ac65ff58" xmlns:ns4="867175d7-b237-4e04-bc13-502d35a55867" xmlns:ns5="01b79c5a-ad56-43a0-a351-8cb21f110a82" targetNamespace="http://schemas.microsoft.com/office/2006/metadata/properties" ma:root="true" ma:fieldsID="8597cb56b471383759695b796755f759" ns2:_="" ns3:_="" ns4:_="" ns5:_="">
    <xsd:import namespace="689de802-d8bd-42ff-ac62-c21d4f27f25e"/>
    <xsd:import namespace="41b6089f-fd40-40f9-aa6e-3829ac65ff58"/>
    <xsd:import namespace="867175d7-b237-4e04-bc13-502d35a55867"/>
    <xsd:import namespace="01b79c5a-ad56-43a0-a351-8cb21f110a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4:MediaLengthInSeconds"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de802-d8bd-42ff-ac62-c21d4f27f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b6089f-fd40-40f9-aa6e-3829ac65ff5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7175d7-b237-4e04-bc13-502d35a55867" elementFormDefault="qualified">
    <xsd:import namespace="http://schemas.microsoft.com/office/2006/documentManagement/types"/>
    <xsd:import namespace="http://schemas.microsoft.com/office/infopath/2007/PartnerControls"/>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65173101-48cc-4b99-979d-df9619f1bb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b79c5a-ad56-43a0-a351-8cb21f110a8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8a5711-5e9c-4226-b0a6-be117568b472}" ma:internalName="TaxCatchAll" ma:showField="CatchAllData" ma:web="01b79c5a-ad56-43a0-a351-8cb21f110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1EF635-D3A5-4D87-A66C-28E0418497B0}">
  <ds:schemaRefs>
    <ds:schemaRef ds:uri="http://purl.org/dc/terms/"/>
    <ds:schemaRef ds:uri="http://schemas.openxmlformats.org/package/2006/metadata/core-properties"/>
    <ds:schemaRef ds:uri="df3ae746-2fe3-4e52-860c-d00b08e1f1ee"/>
    <ds:schemaRef ds:uri="http://schemas.microsoft.com/office/2006/documentManagement/types"/>
    <ds:schemaRef ds:uri="http://schemas.microsoft.com/office/infopath/2007/PartnerControls"/>
    <ds:schemaRef ds:uri="http://purl.org/dc/elements/1.1/"/>
    <ds:schemaRef ds:uri="http://schemas.microsoft.com/office/2006/metadata/properties"/>
    <ds:schemaRef ds:uri="646812cf-0d20-4874-a003-3d8812464d38"/>
    <ds:schemaRef ds:uri="http://www.w3.org/XML/1998/namespace"/>
    <ds:schemaRef ds:uri="http://purl.org/dc/dcmitype/"/>
  </ds:schemaRefs>
</ds:datastoreItem>
</file>

<file path=customXml/itemProps2.xml><?xml version="1.0" encoding="utf-8"?>
<ds:datastoreItem xmlns:ds="http://schemas.openxmlformats.org/officeDocument/2006/customXml" ds:itemID="{6932BE73-6B87-49EB-8D4B-6137B4C62188}"/>
</file>

<file path=customXml/itemProps3.xml><?xml version="1.0" encoding="utf-8"?>
<ds:datastoreItem xmlns:ds="http://schemas.openxmlformats.org/officeDocument/2006/customXml" ds:itemID="{9EEBC380-638D-4465-B2EC-8D4C4A157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516</Words>
  <Application>Microsoft Office PowerPoint</Application>
  <PresentationFormat>On-screen Show (16:9)</PresentationFormat>
  <Paragraphs>64</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Courier New</vt:lpstr>
      <vt:lpstr>Elsevier</vt:lpstr>
      <vt:lpstr>Publishing options: SIKT institution affiliated corresponding authors: Author receives full funding &amp; the institution receives the invoice with 15% discount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2022-02-25T10:09:38Z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2021-04-07T11:36:43Z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e5d28e7b-5058-421b-9dce-c7e1ac5003e1</vt:lpwstr>
  </property>
  <property fmtid="{D5CDD505-2E9C-101B-9397-08002B2CF9AE}" pid="8" name="MSIP_Label_549ac42a-3eb4-4074-b885-aea26bd6241e_ContentBits">
    <vt:lpwstr>0</vt:lpwstr>
  </property>
  <property fmtid="{D5CDD505-2E9C-101B-9397-08002B2CF9AE}" pid="9" name="ContentTypeId">
    <vt:lpwstr>0x010100E82E5A571DAF414A9592C30378476E91</vt:lpwstr>
  </property>
</Properties>
</file>