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83" r:id="rId6"/>
    <p:sldId id="284" r:id="rId7"/>
    <p:sldId id="286" r:id="rId8"/>
    <p:sldId id="285" r:id="rId9"/>
    <p:sldId id="287" r:id="rId10"/>
    <p:sldId id="288" r:id="rId11"/>
  </p:sldIdLst>
  <p:sldSz cx="9512300" cy="6934200"/>
  <p:notesSz cx="9512300" cy="69342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3898" y="2149602"/>
            <a:ext cx="8090852" cy="1456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7797" y="3883152"/>
            <a:ext cx="6663055" cy="1733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1" i="1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D3E3F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9512300" cy="6929755"/>
          </a:xfrm>
          <a:custGeom>
            <a:avLst/>
            <a:gdLst/>
            <a:ahLst/>
            <a:cxnLst/>
            <a:rect l="l" t="t" r="r" b="b"/>
            <a:pathLst>
              <a:path w="9512300" h="6929755">
                <a:moveTo>
                  <a:pt x="9512289" y="6929292"/>
                </a:moveTo>
                <a:lnTo>
                  <a:pt x="0" y="6929292"/>
                </a:lnTo>
                <a:lnTo>
                  <a:pt x="0" y="0"/>
                </a:lnTo>
                <a:lnTo>
                  <a:pt x="9512289" y="0"/>
                </a:lnTo>
                <a:lnTo>
                  <a:pt x="9512289" y="6929292"/>
                </a:lnTo>
                <a:close/>
              </a:path>
            </a:pathLst>
          </a:custGeom>
          <a:solidFill>
            <a:srgbClr val="002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1" i="1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45202" y="2150819"/>
            <a:ext cx="3947795" cy="378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D3E3F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02104" y="1594866"/>
            <a:ext cx="4140612" cy="4576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1" i="1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12300" cy="6929755"/>
          </a:xfrm>
          <a:custGeom>
            <a:avLst/>
            <a:gdLst/>
            <a:ahLst/>
            <a:cxnLst/>
            <a:rect l="l" t="t" r="r" b="b"/>
            <a:pathLst>
              <a:path w="9512300" h="6929755">
                <a:moveTo>
                  <a:pt x="9512289" y="6929292"/>
                </a:moveTo>
                <a:lnTo>
                  <a:pt x="0" y="6929292"/>
                </a:lnTo>
                <a:lnTo>
                  <a:pt x="0" y="0"/>
                </a:lnTo>
                <a:lnTo>
                  <a:pt x="9512289" y="0"/>
                </a:lnTo>
                <a:lnTo>
                  <a:pt x="9512289" y="6929292"/>
                </a:lnTo>
                <a:close/>
              </a:path>
            </a:pathLst>
          </a:custGeom>
          <a:solidFill>
            <a:srgbClr val="002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0601" y="2370310"/>
            <a:ext cx="5877446" cy="1939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1" i="1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6792" y="1525660"/>
            <a:ext cx="8925064" cy="4657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D3E3F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36341" y="6448806"/>
            <a:ext cx="3045968" cy="346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75932" y="6448806"/>
            <a:ext cx="2189289" cy="346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853428" y="6448806"/>
            <a:ext cx="2189289" cy="346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96010" y="817931"/>
            <a:ext cx="7320280" cy="2707005"/>
            <a:chOff x="1096107" y="133439"/>
            <a:chExt cx="7320280" cy="2707005"/>
          </a:xfrm>
        </p:grpSpPr>
        <p:sp>
          <p:nvSpPr>
            <p:cNvPr id="3" name="object 3"/>
            <p:cNvSpPr/>
            <p:nvPr/>
          </p:nvSpPr>
          <p:spPr>
            <a:xfrm>
              <a:off x="1096107" y="133439"/>
              <a:ext cx="7320280" cy="2707005"/>
            </a:xfrm>
            <a:custGeom>
              <a:avLst/>
              <a:gdLst/>
              <a:ahLst/>
              <a:cxnLst/>
              <a:rect l="l" t="t" r="r" b="b"/>
              <a:pathLst>
                <a:path w="7320280" h="2707005">
                  <a:moveTo>
                    <a:pt x="7320092" y="2706909"/>
                  </a:moveTo>
                  <a:lnTo>
                    <a:pt x="0" y="2706909"/>
                  </a:lnTo>
                  <a:lnTo>
                    <a:pt x="0" y="0"/>
                  </a:lnTo>
                  <a:lnTo>
                    <a:pt x="7320092" y="0"/>
                  </a:lnTo>
                  <a:lnTo>
                    <a:pt x="7320092" y="2706909"/>
                  </a:lnTo>
                  <a:close/>
                </a:path>
              </a:pathLst>
            </a:custGeom>
            <a:solidFill>
              <a:srgbClr val="6783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01111" y="1782366"/>
              <a:ext cx="6710680" cy="10160"/>
            </a:xfrm>
            <a:custGeom>
              <a:avLst/>
              <a:gdLst/>
              <a:ahLst/>
              <a:cxnLst/>
              <a:rect l="l" t="t" r="r" b="b"/>
              <a:pathLst>
                <a:path w="6710680" h="10160">
                  <a:moveTo>
                    <a:pt x="6710084" y="9531"/>
                  </a:moveTo>
                  <a:lnTo>
                    <a:pt x="0" y="9531"/>
                  </a:lnTo>
                  <a:lnTo>
                    <a:pt x="0" y="0"/>
                  </a:lnTo>
                  <a:lnTo>
                    <a:pt x="6710084" y="0"/>
                  </a:lnTo>
                  <a:lnTo>
                    <a:pt x="6710084" y="9531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01102" y="1782368"/>
              <a:ext cx="6710680" cy="19685"/>
            </a:xfrm>
            <a:custGeom>
              <a:avLst/>
              <a:gdLst/>
              <a:ahLst/>
              <a:cxnLst/>
              <a:rect l="l" t="t" r="r" b="b"/>
              <a:pathLst>
                <a:path w="6710680" h="19685">
                  <a:moveTo>
                    <a:pt x="6710083" y="0"/>
                  </a:moveTo>
                  <a:lnTo>
                    <a:pt x="6700558" y="9537"/>
                  </a:lnTo>
                  <a:lnTo>
                    <a:pt x="0" y="9537"/>
                  </a:lnTo>
                  <a:lnTo>
                    <a:pt x="0" y="19062"/>
                  </a:lnTo>
                  <a:lnTo>
                    <a:pt x="6700558" y="19062"/>
                  </a:lnTo>
                  <a:lnTo>
                    <a:pt x="6710083" y="19062"/>
                  </a:lnTo>
                  <a:lnTo>
                    <a:pt x="6710083" y="9537"/>
                  </a:lnTo>
                  <a:lnTo>
                    <a:pt x="6710083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01111" y="1782366"/>
              <a:ext cx="10160" cy="19685"/>
            </a:xfrm>
            <a:custGeom>
              <a:avLst/>
              <a:gdLst/>
              <a:ahLst/>
              <a:cxnLst/>
              <a:rect l="l" t="t" r="r" b="b"/>
              <a:pathLst>
                <a:path w="10159" h="19685">
                  <a:moveTo>
                    <a:pt x="0" y="19062"/>
                  </a:moveTo>
                  <a:lnTo>
                    <a:pt x="0" y="0"/>
                  </a:lnTo>
                  <a:lnTo>
                    <a:pt x="9531" y="0"/>
                  </a:lnTo>
                  <a:lnTo>
                    <a:pt x="9531" y="9531"/>
                  </a:lnTo>
                  <a:lnTo>
                    <a:pt x="0" y="19062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268194" y="941405"/>
            <a:ext cx="5506085" cy="25515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6255" marR="5080" indent="-504190">
              <a:lnSpc>
                <a:spcPct val="133300"/>
              </a:lnSpc>
              <a:spcBef>
                <a:spcPts val="95"/>
              </a:spcBef>
            </a:pPr>
            <a:r>
              <a:rPr lang="nl-NL" sz="6600" b="1" spc="-180" dirty="0" err="1">
                <a:solidFill>
                  <a:srgbClr val="FFA200"/>
                </a:solidFill>
                <a:latin typeface="Verdana"/>
                <a:cs typeface="Verdana"/>
              </a:rPr>
              <a:t>Introducing</a:t>
            </a:r>
            <a:r>
              <a:rPr lang="nl-NL" sz="6600" b="1" spc="-180" dirty="0">
                <a:solidFill>
                  <a:srgbClr val="FFA200"/>
                </a:solidFill>
                <a:latin typeface="Verdana"/>
                <a:cs typeface="Verdana"/>
              </a:rPr>
              <a:t> </a:t>
            </a:r>
            <a:r>
              <a:rPr lang="nl-NL" sz="6600" b="1" spc="-180" dirty="0" err="1">
                <a:solidFill>
                  <a:srgbClr val="FFA200"/>
                </a:solidFill>
                <a:latin typeface="Verdana"/>
                <a:cs typeface="Verdana"/>
              </a:rPr>
              <a:t>SciPost</a:t>
            </a:r>
            <a:endParaRPr sz="6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0692" y="4364838"/>
            <a:ext cx="6181090" cy="18434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15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endParaRPr lang="nl-NL" sz="3150" b="1" spc="-170" dirty="0">
              <a:solidFill>
                <a:srgbClr val="FFA200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800" b="1" spc="-170" dirty="0">
                <a:solidFill>
                  <a:srgbClr val="FFA200"/>
                </a:solidFill>
                <a:latin typeface="+mj-lt"/>
                <a:cs typeface="Verdana"/>
              </a:rPr>
              <a:t>J</a:t>
            </a:r>
            <a:r>
              <a:rPr lang="nl-NL" sz="2800" b="1" spc="-170" dirty="0" err="1">
                <a:solidFill>
                  <a:srgbClr val="FFA200"/>
                </a:solidFill>
                <a:latin typeface="+mj-lt"/>
                <a:cs typeface="Verdana"/>
              </a:rPr>
              <a:t>an</a:t>
            </a:r>
            <a:r>
              <a:rPr lang="nl-NL" sz="2800" b="1" spc="-170" dirty="0">
                <a:solidFill>
                  <a:srgbClr val="FFA200"/>
                </a:solidFill>
                <a:latin typeface="+mj-lt"/>
                <a:cs typeface="Verdana"/>
              </a:rPr>
              <a:t> Willem Wijnen, </a:t>
            </a:r>
            <a:r>
              <a:rPr lang="nl-NL" sz="2800" b="1" spc="-170" dirty="0" err="1">
                <a:solidFill>
                  <a:srgbClr val="FFA200"/>
                </a:solidFill>
                <a:latin typeface="+mj-lt"/>
                <a:cs typeface="Verdana"/>
              </a:rPr>
              <a:t>Strategy</a:t>
            </a:r>
            <a:r>
              <a:rPr lang="nl-NL" sz="2800" b="1" spc="-170" dirty="0">
                <a:solidFill>
                  <a:srgbClr val="FFA200"/>
                </a:solidFill>
                <a:latin typeface="+mj-lt"/>
                <a:cs typeface="Verdana"/>
              </a:rPr>
              <a:t> </a:t>
            </a:r>
            <a:r>
              <a:rPr lang="nl-NL" sz="2800" b="1" spc="-170" dirty="0" err="1">
                <a:solidFill>
                  <a:srgbClr val="FFA200"/>
                </a:solidFill>
                <a:latin typeface="+mj-lt"/>
                <a:cs typeface="Verdana"/>
              </a:rPr>
              <a:t>Officer</a:t>
            </a:r>
            <a:r>
              <a:rPr lang="nl-NL" sz="2800" b="1" spc="-170" dirty="0">
                <a:solidFill>
                  <a:srgbClr val="FFA200"/>
                </a:solidFill>
                <a:latin typeface="+mj-lt"/>
                <a:cs typeface="Verdana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nl-NL" sz="2800" b="1" i="1" spc="-170" dirty="0">
                <a:solidFill>
                  <a:srgbClr val="FFA200"/>
                </a:solidFill>
                <a:latin typeface="+mj-lt"/>
                <a:cs typeface="Times New Roman"/>
              </a:rPr>
              <a:t>Scipost.org </a:t>
            </a:r>
            <a:endParaRPr sz="2800" dirty="0">
              <a:latin typeface="+mj-lt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84" y="1010979"/>
            <a:ext cx="772795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nl-NL" sz="3600" i="0" spc="-310" dirty="0" err="1">
                <a:solidFill>
                  <a:srgbClr val="FFA200"/>
                </a:solidFill>
                <a:latin typeface="+mj-lt"/>
              </a:rPr>
              <a:t>SciPost</a:t>
            </a:r>
            <a:r>
              <a:rPr lang="nl-NL" sz="3600" i="0" spc="-310" dirty="0">
                <a:solidFill>
                  <a:srgbClr val="FFA200"/>
                </a:solidFill>
                <a:latin typeface="+mj-lt"/>
              </a:rPr>
              <a:t> mission </a:t>
            </a:r>
            <a:endParaRPr sz="3600" dirty="0">
              <a:latin typeface="+mj-lt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6747" y="1680852"/>
            <a:ext cx="8218805" cy="3699731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Develop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manage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true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open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science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journal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platform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Diamond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open access, no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costs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to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authors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no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paywalls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Non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profit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For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by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scientists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all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decisions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made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by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active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scientists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Open peer-review,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posting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of review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reports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updated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manuscript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versions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Transparent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organisational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financial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structure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posted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on website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Financially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supported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by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over 60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organisations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mainly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university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libaries</a:t>
            </a:r>
            <a:endParaRPr sz="235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8792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84" y="1010979"/>
            <a:ext cx="772795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Currently</a:t>
            </a: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 </a:t>
            </a: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publishing</a:t>
            </a: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 </a:t>
            </a:r>
            <a:endParaRPr sz="41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5341" y="1661219"/>
            <a:ext cx="8218805" cy="3648435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SciPost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Physics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(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launched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in 2016,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now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impact factor 5.051)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Four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other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physics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journals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publishing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different content types 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Journals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other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disciplines in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the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making (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astronomy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chemistry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political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sciences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) 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All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diamond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open access: no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costs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to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authors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no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paywalls</a:t>
            </a:r>
            <a:endParaRPr lang="nl-NL" sz="235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lang="nl-NL" sz="2350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  <a:endParaRPr sz="235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3236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75" y="885463"/>
            <a:ext cx="7727950" cy="11817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Partner </a:t>
            </a: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institutes</a:t>
            </a: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/</a:t>
            </a: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organisations</a:t>
            </a:r>
            <a:br>
              <a:rPr lang="nl-NL" sz="4400" i="0" spc="-310" dirty="0">
                <a:solidFill>
                  <a:srgbClr val="FFA200"/>
                </a:solidFill>
                <a:latin typeface="+mj-lt"/>
              </a:rPr>
            </a:br>
            <a:r>
              <a:rPr lang="nl-NL" sz="3200" spc="-310" dirty="0" err="1">
                <a:solidFill>
                  <a:srgbClr val="FFA200"/>
                </a:solidFill>
                <a:latin typeface="+mj-lt"/>
              </a:rPr>
              <a:t>see</a:t>
            </a:r>
            <a:r>
              <a:rPr lang="nl-NL" sz="3200" spc="-310" dirty="0">
                <a:solidFill>
                  <a:srgbClr val="FFA200"/>
                </a:solidFill>
                <a:latin typeface="+mj-lt"/>
              </a:rPr>
              <a:t> https://scipost.org/sponsors/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6747" y="2033859"/>
            <a:ext cx="8218805" cy="4192173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Research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councils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;</a:t>
            </a:r>
          </a:p>
          <a:p>
            <a:pPr marL="812800" lvl="1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NWO (Netherlands), FWF (Austria), European Research Council, Max Planck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Gesellschaft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(Germany), …</a:t>
            </a:r>
          </a:p>
          <a:p>
            <a:pPr marL="812800" lvl="1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Typical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contribution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EUR 5-30k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for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development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University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libraries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:</a:t>
            </a:r>
          </a:p>
          <a:p>
            <a:pPr marL="812800" lvl="1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About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50,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mainly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in Netherlands, Germany, Belgium, UK, Sweden, France, Australia,…</a:t>
            </a:r>
          </a:p>
          <a:p>
            <a:pPr marL="812800" lvl="1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Typical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contribution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EUR 1,000,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with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request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for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renewal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autumn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812800" lvl="1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240D628-4A61-4BB8-9D82-822BC5777757}"/>
              </a:ext>
            </a:extLst>
          </p:cNvPr>
          <p:cNvSpPr txBox="1"/>
          <p:nvPr/>
        </p:nvSpPr>
        <p:spPr>
          <a:xfrm>
            <a:off x="879466" y="5670711"/>
            <a:ext cx="8218805" cy="1665841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en-GB" sz="2400" i="1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 of partners is clear benefit to their institute and enthusiastic support for new non-profit open access initiative</a:t>
            </a:r>
            <a:endParaRPr lang="nl-NL" sz="2400" i="1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spcBef>
                <a:spcPts val="2210"/>
              </a:spcBef>
            </a:pPr>
            <a:r>
              <a:rPr lang="nl-NL" sz="2350" spc="-45" dirty="0">
                <a:solidFill>
                  <a:srgbClr val="FFC000"/>
                </a:solidFill>
                <a:latin typeface="Verdana"/>
                <a:cs typeface="Verdana"/>
              </a:rPr>
              <a:t>	</a:t>
            </a:r>
            <a:endParaRPr sz="2350" dirty="0">
              <a:solidFill>
                <a:srgbClr val="FFC0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0540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84" y="1010979"/>
            <a:ext cx="7727950" cy="643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nl-NL" sz="4000" i="0" spc="-310" dirty="0">
                <a:solidFill>
                  <a:srgbClr val="FFA200"/>
                </a:solidFill>
                <a:latin typeface="+mj-lt"/>
              </a:rPr>
              <a:t>Norway </a:t>
            </a:r>
            <a:endParaRPr sz="41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5341" y="1661219"/>
            <a:ext cx="8218805" cy="891270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Number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of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Associated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Publications(NAP)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from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Norwegian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institutes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(2016-2020): </a:t>
            </a:r>
            <a:r>
              <a:rPr lang="nl-NL" sz="2350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  <a:endParaRPr sz="2350" dirty="0">
              <a:latin typeface="Verdana"/>
              <a:cs typeface="Verdana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09B31D-7A2E-4747-9AA0-FBC51D7E8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151" y="2705100"/>
            <a:ext cx="9270620" cy="3224092"/>
          </a:xfrm>
          <a:prstGeom prst="rect">
            <a:avLst/>
          </a:prstGeom>
        </p:spPr>
      </p:pic>
      <p:sp>
        <p:nvSpPr>
          <p:cNvPr id="8" name="object 13">
            <a:extLst>
              <a:ext uri="{FF2B5EF4-FFF2-40B4-BE49-F238E27FC236}">
                <a16:creationId xmlns:a16="http://schemas.microsoft.com/office/drawing/2014/main" id="{A1D977BA-BD70-4345-A9CB-D3B784E09A90}"/>
              </a:ext>
            </a:extLst>
          </p:cNvPr>
          <p:cNvSpPr txBox="1"/>
          <p:nvPr/>
        </p:nvSpPr>
        <p:spPr>
          <a:xfrm>
            <a:off x="884255" y="5853101"/>
            <a:ext cx="8218805" cy="645048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nl-NL" sz="1600" i="1" spc="-45" dirty="0">
                <a:solidFill>
                  <a:srgbClr val="D3E3F5"/>
                </a:solidFill>
                <a:latin typeface="Verdana"/>
                <a:cs typeface="Verdana"/>
              </a:rPr>
              <a:t>See https://scipost.org/organizations/?country=NO</a:t>
            </a:r>
            <a:r>
              <a:rPr lang="nl-NL" sz="2350" i="1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  <a:endParaRPr sz="2350" i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1841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84" y="1010979"/>
            <a:ext cx="7727950" cy="643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nl-NL" sz="4000" i="0" spc="-310" dirty="0">
                <a:solidFill>
                  <a:srgbClr val="FFA200"/>
                </a:solidFill>
                <a:latin typeface="+mj-lt"/>
              </a:rPr>
              <a:t>Details per </a:t>
            </a:r>
            <a:r>
              <a:rPr lang="nl-NL" sz="4000" i="0" spc="-310" dirty="0" err="1">
                <a:solidFill>
                  <a:srgbClr val="FFA200"/>
                </a:solidFill>
                <a:latin typeface="+mj-lt"/>
              </a:rPr>
              <a:t>institute</a:t>
            </a:r>
            <a:endParaRPr sz="41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5341" y="1661219"/>
            <a:ext cx="8218805" cy="645048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Number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of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associated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papers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from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Norwegian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institutes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(2016-2020): </a:t>
            </a:r>
            <a:r>
              <a:rPr lang="nl-NL" sz="2350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  <a:endParaRPr sz="2350" dirty="0">
              <a:latin typeface="Verdana"/>
              <a:cs typeface="Verdana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A1D977BA-BD70-4345-A9CB-D3B784E09A90}"/>
              </a:ext>
            </a:extLst>
          </p:cNvPr>
          <p:cNvSpPr txBox="1"/>
          <p:nvPr/>
        </p:nvSpPr>
        <p:spPr>
          <a:xfrm>
            <a:off x="884255" y="5853101"/>
            <a:ext cx="8218805" cy="645048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spcBef>
                <a:spcPts val="2210"/>
              </a:spcBef>
            </a:pPr>
            <a:r>
              <a:rPr lang="nl-NL" sz="1600" i="1" spc="-45" dirty="0">
                <a:solidFill>
                  <a:srgbClr val="D3E3F5"/>
                </a:solidFill>
                <a:latin typeface="Verdana"/>
                <a:cs typeface="Verdana"/>
              </a:rPr>
              <a:t>See https://scipost.org/organizations/453/</a:t>
            </a:r>
            <a:r>
              <a:rPr lang="nl-NL" sz="2350" i="1" spc="-45" dirty="0">
                <a:solidFill>
                  <a:srgbClr val="D3E3F5"/>
                </a:solidFill>
                <a:latin typeface="Verdana"/>
                <a:cs typeface="Verdana"/>
              </a:rPr>
              <a:t>	</a:t>
            </a:r>
            <a:endParaRPr sz="2350" i="1" dirty="0">
              <a:latin typeface="Verdana"/>
              <a:cs typeface="Verdana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6DA5E53-C07C-42FC-B979-8B8D3417E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54" y="1694556"/>
            <a:ext cx="8620134" cy="437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440027" cy="819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2184" y="1010979"/>
            <a:ext cx="772795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Partner </a:t>
            </a: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institutes</a:t>
            </a:r>
            <a:r>
              <a:rPr lang="nl-NL" sz="4400" i="0" spc="-310" dirty="0">
                <a:solidFill>
                  <a:srgbClr val="FFA200"/>
                </a:solidFill>
                <a:latin typeface="+mj-lt"/>
              </a:rPr>
              <a:t>/</a:t>
            </a:r>
            <a:r>
              <a:rPr lang="nl-NL" sz="4400" i="0" spc="-310" dirty="0" err="1">
                <a:solidFill>
                  <a:srgbClr val="FFA200"/>
                </a:solidFill>
                <a:latin typeface="+mj-lt"/>
              </a:rPr>
              <a:t>organisations</a:t>
            </a:r>
            <a:endParaRPr sz="41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2003" y="2095500"/>
            <a:ext cx="8218805" cy="2889252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Promote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SciPost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to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constituents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as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good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, open access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venue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for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research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results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Include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SciPost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in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recommended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journals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Currently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no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Norwegian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partner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organisation</a:t>
            </a:r>
            <a:endParaRPr lang="nl-NL" sz="1600" spc="-45" dirty="0">
              <a:solidFill>
                <a:srgbClr val="D3E3F5"/>
              </a:solidFill>
              <a:latin typeface="Verdana"/>
              <a:cs typeface="Verdana"/>
            </a:endParaRP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Norway is strong supporter of open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science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</a:p>
          <a:p>
            <a:pPr marL="355600" indent="-342900">
              <a:spcBef>
                <a:spcPts val="2210"/>
              </a:spcBef>
              <a:buFont typeface="Arial" panose="020B0604020202020204" pitchFamily="34" charset="0"/>
              <a:buChar char="•"/>
            </a:pP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SciPost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would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be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delighted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establishing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closer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ties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with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Norwegian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research community </a:t>
            </a:r>
            <a:r>
              <a:rPr lang="nl-NL" sz="1600" spc="-45" dirty="0" err="1">
                <a:solidFill>
                  <a:srgbClr val="D3E3F5"/>
                </a:solidFill>
                <a:latin typeface="Verdana"/>
                <a:cs typeface="Verdana"/>
              </a:rPr>
              <a:t>through</a:t>
            </a:r>
            <a:r>
              <a:rPr lang="nl-NL" sz="1600" spc="-45" dirty="0">
                <a:solidFill>
                  <a:srgbClr val="D3E3F5"/>
                </a:solidFill>
                <a:latin typeface="Verdana"/>
                <a:cs typeface="Verdana"/>
              </a:rPr>
              <a:t> a partnership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F1983ACB-C8BE-4DC7-82B3-D51F1F8ED5FF}"/>
              </a:ext>
            </a:extLst>
          </p:cNvPr>
          <p:cNvSpPr txBox="1">
            <a:spLocks/>
          </p:cNvSpPr>
          <p:nvPr/>
        </p:nvSpPr>
        <p:spPr>
          <a:xfrm>
            <a:off x="3308350" y="5578575"/>
            <a:ext cx="27017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6300" b="1" i="1">
                <a:solidFill>
                  <a:srgbClr val="FF000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nl-NL" sz="4400" i="0" kern="0" spc="-310" dirty="0" err="1">
                <a:solidFill>
                  <a:srgbClr val="FFA200"/>
                </a:solidFill>
                <a:latin typeface="+mj-lt"/>
              </a:rPr>
              <a:t>Thank</a:t>
            </a:r>
            <a:r>
              <a:rPr lang="nl-NL" sz="4400" i="0" kern="0" spc="-310" dirty="0">
                <a:solidFill>
                  <a:srgbClr val="FFA200"/>
                </a:solidFill>
                <a:latin typeface="+mj-lt"/>
              </a:rPr>
              <a:t> </a:t>
            </a:r>
            <a:r>
              <a:rPr lang="nl-NL" sz="4400" i="0" kern="0" spc="-310" dirty="0" err="1">
                <a:solidFill>
                  <a:srgbClr val="FFA200"/>
                </a:solidFill>
                <a:latin typeface="+mj-lt"/>
              </a:rPr>
              <a:t>you</a:t>
            </a:r>
            <a:r>
              <a:rPr lang="nl-NL" sz="4400" i="0" kern="0" spc="-310" dirty="0">
                <a:solidFill>
                  <a:srgbClr val="FFA200"/>
                </a:solidFill>
                <a:latin typeface="+mj-lt"/>
              </a:rPr>
              <a:t>! </a:t>
            </a:r>
            <a:endParaRPr lang="nl-NL" sz="4100" kern="0" dirty="0"/>
          </a:p>
        </p:txBody>
      </p:sp>
    </p:spTree>
    <p:extLst>
      <p:ext uri="{BB962C8B-B14F-4D97-AF65-F5344CB8AC3E}">
        <p14:creationId xmlns:p14="http://schemas.microsoft.com/office/powerpoint/2010/main" val="15981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1AFF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175813FECA204DBD9A36D2197CC807" ma:contentTypeVersion="12" ma:contentTypeDescription="Opprett et nytt dokument." ma:contentTypeScope="" ma:versionID="77976d127994618136183bbb93380822">
  <xsd:schema xmlns:xsd="http://www.w3.org/2001/XMLSchema" xmlns:xs="http://www.w3.org/2001/XMLSchema" xmlns:p="http://schemas.microsoft.com/office/2006/metadata/properties" xmlns:ns2="689de802-d8bd-42ff-ac62-c21d4f27f25e" xmlns:ns3="41b6089f-fd40-40f9-aa6e-3829ac65ff58" targetNamespace="http://schemas.microsoft.com/office/2006/metadata/properties" ma:root="true" ma:fieldsID="5a902fe316e5841c1a7ca87dce6dfae5" ns2:_="" ns3:_="">
    <xsd:import namespace="689de802-d8bd-42ff-ac62-c21d4f27f25e"/>
    <xsd:import namespace="41b6089f-fd40-40f9-aa6e-3829ac65ff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de802-d8bd-42ff-ac62-c21d4f27f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6089f-fd40-40f9-aa6e-3829ac65ff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9121E-2D66-4EB3-9433-D7C59F2137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5414D6-24F5-4BF5-8011-88781BC509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094E2-EC4E-45DE-B221-451DAE8B4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9de802-d8bd-42ff-ac62-c21d4f27f25e"/>
    <ds:schemaRef ds:uri="41b6089f-fd40-40f9-aa6e-3829ac65ff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327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PowerPoint Presentation</vt:lpstr>
      <vt:lpstr>SciPost mission </vt:lpstr>
      <vt:lpstr>Currently publishing </vt:lpstr>
      <vt:lpstr>Partner institutes/organisations see https://scipost.org/sponsors/</vt:lpstr>
      <vt:lpstr>Norway </vt:lpstr>
      <vt:lpstr>Details per institute</vt:lpstr>
      <vt:lpstr>Partner institutes/organisations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Experiences with SciPost</dc:title>
  <dc:creator>M. Algera</dc:creator>
  <cp:lastModifiedBy>Solveig Wikstrøm</cp:lastModifiedBy>
  <cp:revision>9</cp:revision>
  <dcterms:created xsi:type="dcterms:W3CDTF">2020-11-06T14:52:31Z</dcterms:created>
  <dcterms:modified xsi:type="dcterms:W3CDTF">2022-01-11T12:52:08Z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2020-10-18T00:00:00Z</vt:filetime>
  </property>
  <property fmtid="{D5CDD505-2E9C-101B-9397-08002B2CF9AE}" pid="3" name="Creator">
    <vt:lpwstr>Mozilla/5.0 (Macintosh; Intel Mac OS X 10_14_1) AppleWebKit/537.36 (KHTML, like Gecko) Chrome/86.0.4240.75 Safari/537.36</vt:lpwstr>
  </property>
  <property fmtid="{D5CDD505-2E9C-101B-9397-08002B2CF9AE}" pid="4" name="LastSaved">
    <vt:filetime>2020-11-06T00:00:00Z</vt:filetime>
  </property>
  <property fmtid="{D5CDD505-2E9C-101B-9397-08002B2CF9AE}" pid="5" name="ContentTypeId">
    <vt:lpwstr>0x0101000F175813FECA204DBD9A36D2197CC807</vt:lpwstr>
  </property>
</Properties>
</file>