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96" r:id="rId2"/>
    <p:sldId id="318" r:id="rId3"/>
    <p:sldId id="312" r:id="rId4"/>
    <p:sldId id="313" r:id="rId5"/>
    <p:sldId id="314" r:id="rId6"/>
    <p:sldId id="322" r:id="rId7"/>
    <p:sldId id="316" r:id="rId8"/>
    <p:sldId id="319" r:id="rId9"/>
    <p:sldId id="320" r:id="rId10"/>
    <p:sldId id="321" r:id="rId11"/>
    <p:sldId id="317"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4" autoAdjust="0"/>
    <p:restoredTop sz="95810"/>
  </p:normalViewPr>
  <p:slideViewPr>
    <p:cSldViewPr snapToGrid="0" showGuides="1">
      <p:cViewPr varScale="1">
        <p:scale>
          <a:sx n="83" d="100"/>
          <a:sy n="83" d="100"/>
        </p:scale>
        <p:origin x="660" y="52"/>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21.04.2021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1"/>
            <a:ext cx="5453451" cy="1219555"/>
          </a:xfrm>
        </p:spPr>
        <p:txBody>
          <a:bodyPr>
            <a:normAutofit fontScale="90000"/>
          </a:bodyPr>
          <a:lstStyle/>
          <a:p>
            <a:r>
              <a:rPr lang="en-US" sz="2700" b="1" dirty="0"/>
              <a:t>Publishing options:</a:t>
            </a:r>
            <a:br>
              <a:rPr lang="en-US" sz="2700" b="1" dirty="0"/>
            </a:br>
            <a:r>
              <a:rPr lang="en-US" sz="2700" b="1" dirty="0"/>
              <a:t>Norwegian institute </a:t>
            </a:r>
            <a:r>
              <a:rPr lang="en-US" sz="2700" b="1"/>
              <a:t>associated corresponding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10</a:t>
            </a:fld>
            <a:endParaRPr lang="nl-NL" dirty="0"/>
          </a:p>
        </p:txBody>
      </p:sp>
      <p:pic>
        <p:nvPicPr>
          <p:cNvPr id="5" name="Picture 4">
            <a:extLst>
              <a:ext uri="{FF2B5EF4-FFF2-40B4-BE49-F238E27FC236}">
                <a16:creationId xmlns:a16="http://schemas.microsoft.com/office/drawing/2014/main" id="{26178271-B056-45E8-83C3-431494E20EF7}"/>
              </a:ext>
            </a:extLst>
          </p:cNvPr>
          <p:cNvPicPr>
            <a:picLocks noChangeAspect="1"/>
          </p:cNvPicPr>
          <p:nvPr/>
        </p:nvPicPr>
        <p:blipFill>
          <a:blip r:embed="rId2"/>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FC1D17FC-00DA-4175-B3F2-DA37527C7777}"/>
              </a:ext>
            </a:extLst>
          </p:cNvPr>
          <p:cNvSpPr txBox="1"/>
          <p:nvPr/>
        </p:nvSpPr>
        <p:spPr>
          <a:xfrm>
            <a:off x="240570" y="1797048"/>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agrees to the Journal License Publishing Agreement</a:t>
            </a:r>
          </a:p>
        </p:txBody>
      </p:sp>
    </p:spTree>
    <p:extLst>
      <p:ext uri="{BB962C8B-B14F-4D97-AF65-F5344CB8AC3E}">
        <p14:creationId xmlns:p14="http://schemas.microsoft.com/office/powerpoint/2010/main" val="260344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11</a:t>
            </a:fld>
            <a:endParaRPr lang="nl-NL" dirty="0"/>
          </a:p>
        </p:txBody>
      </p:sp>
      <p:pic>
        <p:nvPicPr>
          <p:cNvPr id="3" name="Picture 2">
            <a:extLst>
              <a:ext uri="{FF2B5EF4-FFF2-40B4-BE49-F238E27FC236}">
                <a16:creationId xmlns:a16="http://schemas.microsoft.com/office/drawing/2014/main" id="{386FEAF3-6F7D-4D9A-8F2C-7E7F295A1CE0}"/>
              </a:ext>
            </a:extLst>
          </p:cNvPr>
          <p:cNvPicPr>
            <a:picLocks noChangeAspect="1"/>
          </p:cNvPicPr>
          <p:nvPr/>
        </p:nvPicPr>
        <p:blipFill>
          <a:blip r:embed="rId2"/>
          <a:stretch>
            <a:fillRect/>
          </a:stretch>
        </p:blipFill>
        <p:spPr>
          <a:xfrm>
            <a:off x="0" y="20924"/>
            <a:ext cx="9144000" cy="5122576"/>
          </a:xfrm>
          <a:prstGeom prst="rect">
            <a:avLst/>
          </a:prstGeom>
        </p:spPr>
      </p:pic>
      <p:sp>
        <p:nvSpPr>
          <p:cNvPr id="7" name="TextBox 6">
            <a:extLst>
              <a:ext uri="{FF2B5EF4-FFF2-40B4-BE49-F238E27FC236}">
                <a16:creationId xmlns:a16="http://schemas.microsoft.com/office/drawing/2014/main" id="{588B82D9-1264-4A67-A643-27C3882B8B74}"/>
              </a:ext>
            </a:extLst>
          </p:cNvPr>
          <p:cNvSpPr txBox="1"/>
          <p:nvPr/>
        </p:nvSpPr>
        <p:spPr>
          <a:xfrm>
            <a:off x="169277" y="986961"/>
            <a:ext cx="1954634" cy="3477875"/>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and coauthors receive a copy of summary via email</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The article becomes OA on ScienceDirect within 24 hours</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The librarian at the institution will receive a request to validate the APC request within 48 hours</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5" name="Picture 4">
            <a:extLst>
              <a:ext uri="{FF2B5EF4-FFF2-40B4-BE49-F238E27FC236}">
                <a16:creationId xmlns:a16="http://schemas.microsoft.com/office/drawing/2014/main" id="{132FF616-05C4-42CC-8CCD-BBDE2FD537DC}"/>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11B2931D-EEBA-43F3-BC97-424FF08C4E8B}"/>
              </a:ext>
            </a:extLst>
          </p:cNvPr>
          <p:cNvSpPr txBox="1"/>
          <p:nvPr/>
        </p:nvSpPr>
        <p:spPr>
          <a:xfrm>
            <a:off x="278842" y="1690499"/>
            <a:ext cx="1761688" cy="2123658"/>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receives an email post acceptance with a link an unique link to complete the author journey and choose publishing options</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should click the “Rights and Access information inform”</a:t>
            </a:r>
          </a:p>
          <a:p>
            <a:pPr algn="ctr"/>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34009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3</a:t>
            </a:fld>
            <a:endParaRPr lang="nl-NL" dirty="0"/>
          </a:p>
        </p:txBody>
      </p:sp>
      <p:pic>
        <p:nvPicPr>
          <p:cNvPr id="4" name="Picture 3">
            <a:extLst>
              <a:ext uri="{FF2B5EF4-FFF2-40B4-BE49-F238E27FC236}">
                <a16:creationId xmlns:a16="http://schemas.microsoft.com/office/drawing/2014/main" id="{A15B7728-E095-4EE2-A875-235A50E2E6F1}"/>
              </a:ext>
            </a:extLst>
          </p:cNvPr>
          <p:cNvPicPr>
            <a:picLocks noChangeAspect="1"/>
          </p:cNvPicPr>
          <p:nvPr/>
        </p:nvPicPr>
        <p:blipFill>
          <a:blip r:embed="rId2"/>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3777A4D7-DD7B-4DF1-A0DE-4DE80AF6D2B8}"/>
              </a:ext>
            </a:extLst>
          </p:cNvPr>
          <p:cNvSpPr txBox="1"/>
          <p:nvPr/>
        </p:nvSpPr>
        <p:spPr>
          <a:xfrm>
            <a:off x="248841" y="1769783"/>
            <a:ext cx="1761688" cy="1954381"/>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Norwegian agreement</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Author selects University of Oslo in this case</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4</a:t>
            </a:fld>
            <a:endParaRPr lang="nl-NL" dirty="0"/>
          </a:p>
        </p:txBody>
      </p:sp>
      <p:pic>
        <p:nvPicPr>
          <p:cNvPr id="4" name="Picture 3">
            <a:extLst>
              <a:ext uri="{FF2B5EF4-FFF2-40B4-BE49-F238E27FC236}">
                <a16:creationId xmlns:a16="http://schemas.microsoft.com/office/drawing/2014/main" id="{6624D01D-E1E0-4D0D-A2C4-6A77E9A0D44B}"/>
              </a:ext>
            </a:extLst>
          </p:cNvPr>
          <p:cNvPicPr>
            <a:picLocks noChangeAspect="1"/>
          </p:cNvPicPr>
          <p:nvPr/>
        </p:nvPicPr>
        <p:blipFill>
          <a:blip r:embed="rId2"/>
          <a:stretch>
            <a:fillRect/>
          </a:stretch>
        </p:blipFill>
        <p:spPr>
          <a:xfrm>
            <a:off x="0" y="38463"/>
            <a:ext cx="9144000" cy="5105037"/>
          </a:xfrm>
          <a:prstGeom prst="rect">
            <a:avLst/>
          </a:prstGeom>
        </p:spPr>
      </p:pic>
      <p:sp>
        <p:nvSpPr>
          <p:cNvPr id="7" name="TextBox 6">
            <a:extLst>
              <a:ext uri="{FF2B5EF4-FFF2-40B4-BE49-F238E27FC236}">
                <a16:creationId xmlns:a16="http://schemas.microsoft.com/office/drawing/2014/main" id="{C08D9425-C521-4479-B240-BD938F3D2D2C}"/>
              </a:ext>
            </a:extLst>
          </p:cNvPr>
          <p:cNvSpPr txBox="1"/>
          <p:nvPr/>
        </p:nvSpPr>
        <p:spPr>
          <a:xfrm>
            <a:off x="248416" y="1971586"/>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5</a:t>
            </a:fld>
            <a:endParaRPr lang="nl-NL" dirty="0"/>
          </a:p>
        </p:txBody>
      </p:sp>
      <p:pic>
        <p:nvPicPr>
          <p:cNvPr id="4" name="Picture 3">
            <a:extLst>
              <a:ext uri="{FF2B5EF4-FFF2-40B4-BE49-F238E27FC236}">
                <a16:creationId xmlns:a16="http://schemas.microsoft.com/office/drawing/2014/main" id="{1F9C30FC-509E-4ACE-81C1-6EF320B2CB70}"/>
              </a:ext>
            </a:extLst>
          </p:cNvPr>
          <p:cNvPicPr>
            <a:picLocks noChangeAspect="1"/>
          </p:cNvPicPr>
          <p:nvPr/>
        </p:nvPicPr>
        <p:blipFill>
          <a:blip r:embed="rId2"/>
          <a:stretch>
            <a:fillRect/>
          </a:stretch>
        </p:blipFill>
        <p:spPr>
          <a:xfrm>
            <a:off x="0" y="-33059"/>
            <a:ext cx="9144000" cy="5176559"/>
          </a:xfrm>
          <a:prstGeom prst="rect">
            <a:avLst/>
          </a:prstGeom>
        </p:spPr>
      </p:pic>
      <p:sp>
        <p:nvSpPr>
          <p:cNvPr id="7" name="TextBox 6">
            <a:extLst>
              <a:ext uri="{FF2B5EF4-FFF2-40B4-BE49-F238E27FC236}">
                <a16:creationId xmlns:a16="http://schemas.microsoft.com/office/drawing/2014/main" id="{B22446FF-DB7E-4A9B-8C09-F025D82B54D9}"/>
              </a:ext>
            </a:extLst>
          </p:cNvPr>
          <p:cNvSpPr txBox="1"/>
          <p:nvPr/>
        </p:nvSpPr>
        <p:spPr>
          <a:xfrm>
            <a:off x="189170" y="1922088"/>
            <a:ext cx="2072079" cy="1107996"/>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10" name="Picture 9">
            <a:extLst>
              <a:ext uri="{FF2B5EF4-FFF2-40B4-BE49-F238E27FC236}">
                <a16:creationId xmlns:a16="http://schemas.microsoft.com/office/drawing/2014/main" id="{99B74090-58AB-4DBD-8F16-FDE518B1128B}"/>
              </a:ext>
            </a:extLst>
          </p:cNvPr>
          <p:cNvPicPr>
            <a:picLocks noChangeAspect="1"/>
          </p:cNvPicPr>
          <p:nvPr/>
        </p:nvPicPr>
        <p:blipFill>
          <a:blip r:embed="rId2"/>
          <a:stretch>
            <a:fillRect/>
          </a:stretch>
        </p:blipFill>
        <p:spPr>
          <a:xfrm>
            <a:off x="0" y="0"/>
            <a:ext cx="9144000" cy="5170646"/>
          </a:xfrm>
          <a:prstGeom prst="rect">
            <a:avLst/>
          </a:prstGeom>
        </p:spPr>
      </p:pic>
      <p:sp>
        <p:nvSpPr>
          <p:cNvPr id="11" name="TextBox 10">
            <a:extLst>
              <a:ext uri="{FF2B5EF4-FFF2-40B4-BE49-F238E27FC236}">
                <a16:creationId xmlns:a16="http://schemas.microsoft.com/office/drawing/2014/main" id="{77D21EB9-201F-4109-ABCA-8045619AAC8D}"/>
              </a:ext>
            </a:extLst>
          </p:cNvPr>
          <p:cNvSpPr txBox="1"/>
          <p:nvPr/>
        </p:nvSpPr>
        <p:spPr>
          <a:xfrm>
            <a:off x="117361" y="0"/>
            <a:ext cx="1875129" cy="5170646"/>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consortium rejects the author request in the Elsevier Platform, we also make it clear that the authors will receive a full price invoice</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Author selects Gold OA in this instance but could also opt to publish under the subscription model</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Gold OA option is pre-selected for the Norway agreement</a:t>
            </a:r>
          </a:p>
          <a:p>
            <a:endParaRPr lang="en-US" sz="11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47333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3" name="Picture 2">
            <a:extLst>
              <a:ext uri="{FF2B5EF4-FFF2-40B4-BE49-F238E27FC236}">
                <a16:creationId xmlns:a16="http://schemas.microsoft.com/office/drawing/2014/main" id="{4197B5E5-9AAA-43D8-B16E-7B26977B15E5}"/>
              </a:ext>
            </a:extLst>
          </p:cNvPr>
          <p:cNvPicPr>
            <a:picLocks noChangeAspect="1"/>
          </p:cNvPicPr>
          <p:nvPr/>
        </p:nvPicPr>
        <p:blipFill>
          <a:blip r:embed="rId2"/>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4DEEF90B-1D8C-4F2B-A277-8B6F46E46D85}"/>
              </a:ext>
            </a:extLst>
          </p:cNvPr>
          <p:cNvSpPr txBox="1"/>
          <p:nvPr/>
        </p:nvSpPr>
        <p:spPr>
          <a:xfrm>
            <a:off x="116212" y="2140863"/>
            <a:ext cx="2072079"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In case of OA, author selects the CC License</a:t>
            </a:r>
          </a:p>
          <a:p>
            <a:pPr algn="ctr"/>
            <a:endParaRPr lang="en-US" sz="1100" b="1" dirty="0">
              <a:solidFill>
                <a:schemeClr val="tx2"/>
              </a:solidFill>
              <a:latin typeface="Arial" pitchFamily="34" charset="0"/>
              <a:cs typeface="Arial" pitchFamily="34" charset="0"/>
            </a:endParaRPr>
          </a:p>
          <a:p>
            <a:pPr algn="ctr"/>
            <a:r>
              <a:rPr lang="en-US" sz="1100" b="1" dirty="0">
                <a:solidFill>
                  <a:schemeClr val="tx2"/>
                </a:solidFill>
                <a:latin typeface="Arial" pitchFamily="34" charset="0"/>
                <a:cs typeface="Arial" pitchFamily="34" charset="0"/>
              </a:rPr>
              <a:t>For Norway agreement, the CC BY license is preselected and we state UNIT’s preference</a:t>
            </a: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8</a:t>
            </a:fld>
            <a:endParaRPr lang="nl-NL" dirty="0"/>
          </a:p>
        </p:txBody>
      </p:sp>
      <p:pic>
        <p:nvPicPr>
          <p:cNvPr id="2" name="Picture 1">
            <a:extLst>
              <a:ext uri="{FF2B5EF4-FFF2-40B4-BE49-F238E27FC236}">
                <a16:creationId xmlns:a16="http://schemas.microsoft.com/office/drawing/2014/main" id="{895C0F0D-359F-4C63-81F6-B8624490B680}"/>
              </a:ext>
            </a:extLst>
          </p:cNvPr>
          <p:cNvPicPr>
            <a:picLocks noChangeAspect="1"/>
          </p:cNvPicPr>
          <p:nvPr/>
        </p:nvPicPr>
        <p:blipFill>
          <a:blip r:embed="rId2"/>
          <a:stretch>
            <a:fillRect/>
          </a:stretch>
        </p:blipFill>
        <p:spPr>
          <a:xfrm>
            <a:off x="-116212" y="0"/>
            <a:ext cx="9260212" cy="5143500"/>
          </a:xfrm>
          <a:prstGeom prst="rect">
            <a:avLst/>
          </a:prstGeom>
        </p:spPr>
      </p:pic>
      <p:sp>
        <p:nvSpPr>
          <p:cNvPr id="7" name="TextBox 6">
            <a:extLst>
              <a:ext uri="{FF2B5EF4-FFF2-40B4-BE49-F238E27FC236}">
                <a16:creationId xmlns:a16="http://schemas.microsoft.com/office/drawing/2014/main" id="{CC9DCF6F-FCAD-49D8-B6F1-607088134D47}"/>
              </a:ext>
            </a:extLst>
          </p:cNvPr>
          <p:cNvSpPr txBox="1"/>
          <p:nvPr/>
        </p:nvSpPr>
        <p:spPr>
          <a:xfrm>
            <a:off x="116212" y="2140863"/>
            <a:ext cx="2072079" cy="261610"/>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selects the rights</a:t>
            </a:r>
          </a:p>
        </p:txBody>
      </p:sp>
    </p:spTree>
    <p:extLst>
      <p:ext uri="{BB962C8B-B14F-4D97-AF65-F5344CB8AC3E}">
        <p14:creationId xmlns:p14="http://schemas.microsoft.com/office/powerpoint/2010/main" val="416744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9</a:t>
            </a:fld>
            <a:endParaRPr lang="nl-NL" dirty="0"/>
          </a:p>
        </p:txBody>
      </p:sp>
      <p:pic>
        <p:nvPicPr>
          <p:cNvPr id="2" name="Picture 1">
            <a:extLst>
              <a:ext uri="{FF2B5EF4-FFF2-40B4-BE49-F238E27FC236}">
                <a16:creationId xmlns:a16="http://schemas.microsoft.com/office/drawing/2014/main" id="{FDED27EF-C86C-489A-B042-30F7D022DDB1}"/>
              </a:ext>
            </a:extLst>
          </p:cNvPr>
          <p:cNvPicPr>
            <a:picLocks noChangeAspect="1"/>
          </p:cNvPicPr>
          <p:nvPr/>
        </p:nvPicPr>
        <p:blipFill>
          <a:blip r:embed="rId2"/>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06810BED-20B7-4470-B2A5-C698E0302A48}"/>
              </a:ext>
            </a:extLst>
          </p:cNvPr>
          <p:cNvSpPr txBox="1"/>
          <p:nvPr/>
        </p:nvSpPr>
        <p:spPr>
          <a:xfrm>
            <a:off x="240570" y="1797048"/>
            <a:ext cx="2072079"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System presents author with the Journal License Publishing Agreement</a:t>
            </a:r>
          </a:p>
        </p:txBody>
      </p:sp>
    </p:spTree>
    <p:extLst>
      <p:ext uri="{BB962C8B-B14F-4D97-AF65-F5344CB8AC3E}">
        <p14:creationId xmlns:p14="http://schemas.microsoft.com/office/powerpoint/2010/main" val="411044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303</Words>
  <Application>Microsoft Office PowerPoint</Application>
  <PresentationFormat>Skjermfremvisning (16:9)</PresentationFormat>
  <Paragraphs>39</Paragraphs>
  <Slides>12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12</vt:i4>
      </vt:variant>
    </vt:vector>
  </HeadingPairs>
  <TitlesOfParts>
    <vt:vector size="16" baseType="lpstr">
      <vt:lpstr>Arial</vt:lpstr>
      <vt:lpstr>Calibri</vt:lpstr>
      <vt:lpstr>Courier New</vt:lpstr>
      <vt:lpstr>Elsevier</vt:lpstr>
      <vt:lpstr>Publishing options: Norwegian institute associated corresponding authors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2021-04-21T09:08:42Z</dcterms:modified>
</cp:coreProperties>
</file>